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6" r:id="rId2"/>
    <p:sldId id="310" r:id="rId3"/>
    <p:sldId id="297" r:id="rId4"/>
    <p:sldId id="298" r:id="rId5"/>
    <p:sldId id="299"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1" r:id="rId20"/>
    <p:sldId id="284" r:id="rId21"/>
    <p:sldId id="272" r:id="rId22"/>
    <p:sldId id="273" r:id="rId23"/>
    <p:sldId id="274" r:id="rId24"/>
    <p:sldId id="275" r:id="rId25"/>
    <p:sldId id="276" r:id="rId26"/>
    <p:sldId id="277" r:id="rId27"/>
    <p:sldId id="278" r:id="rId28"/>
    <p:sldId id="279" r:id="rId29"/>
    <p:sldId id="281" r:id="rId30"/>
    <p:sldId id="282" r:id="rId31"/>
    <p:sldId id="283" r:id="rId32"/>
    <p:sldId id="285" r:id="rId33"/>
    <p:sldId id="303" r:id="rId34"/>
    <p:sldId id="305" r:id="rId35"/>
    <p:sldId id="304" r:id="rId36"/>
    <p:sldId id="306" r:id="rId37"/>
    <p:sldId id="307" r:id="rId38"/>
    <p:sldId id="308" r:id="rId39"/>
    <p:sldId id="309" r:id="rId40"/>
    <p:sldId id="286" r:id="rId41"/>
    <p:sldId id="287" r:id="rId42"/>
    <p:sldId id="288" r:id="rId43"/>
    <p:sldId id="289" r:id="rId44"/>
    <p:sldId id="290" r:id="rId45"/>
    <p:sldId id="291" r:id="rId46"/>
    <p:sldId id="292" r:id="rId47"/>
    <p:sldId id="293" r:id="rId48"/>
    <p:sldId id="294" r:id="rId49"/>
    <p:sldId id="295" r:id="rId50"/>
    <p:sldId id="301" r:id="rId51"/>
    <p:sldId id="302"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01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4948DA-E056-49D1-81BE-F163EC437F02}" type="datetimeFigureOut">
              <a:rPr lang="en-US" smtClean="0"/>
              <a:pPr/>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4948DA-E056-49D1-81BE-F163EC437F02}" type="datetimeFigureOut">
              <a:rPr lang="en-US" smtClean="0"/>
              <a:pPr/>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4948DA-E056-49D1-81BE-F163EC437F02}" type="datetimeFigureOut">
              <a:rPr lang="en-US" smtClean="0"/>
              <a:pPr/>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4948DA-E056-49D1-81BE-F163EC437F02}" type="datetimeFigureOut">
              <a:rPr lang="en-US" smtClean="0"/>
              <a:pPr/>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4948DA-E056-49D1-81BE-F163EC437F02}" type="datetimeFigureOut">
              <a:rPr lang="en-US" smtClean="0"/>
              <a:pPr/>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4948DA-E056-49D1-81BE-F163EC437F02}" type="datetimeFigureOut">
              <a:rPr lang="en-US" smtClean="0"/>
              <a:pPr/>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4948DA-E056-49D1-81BE-F163EC437F02}" type="datetimeFigureOut">
              <a:rPr lang="en-US" smtClean="0"/>
              <a:pPr/>
              <a:t>10/8/2021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4948DA-E056-49D1-81BE-F163EC437F02}" type="datetimeFigureOut">
              <a:rPr lang="en-US" smtClean="0"/>
              <a:pPr/>
              <a:t>10/8/2021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948DA-E056-49D1-81BE-F163EC437F02}" type="datetimeFigureOut">
              <a:rPr lang="en-US" smtClean="0"/>
              <a:pPr/>
              <a:t>10/8/2021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948DA-E056-49D1-81BE-F163EC437F02}" type="datetimeFigureOut">
              <a:rPr lang="en-US" smtClean="0"/>
              <a:pPr/>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948DA-E056-49D1-81BE-F163EC437F02}" type="datetimeFigureOut">
              <a:rPr lang="en-US" smtClean="0"/>
              <a:pPr/>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BD278-9E1A-451E-9CF4-1C8AA8ED125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64999">
              <a:srgbClr val="F0EBD5"/>
            </a:gs>
            <a:gs pos="100000">
              <a:srgbClr val="D1C39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948DA-E056-49D1-81BE-F163EC437F02}" type="datetimeFigureOut">
              <a:rPr lang="en-US" smtClean="0"/>
              <a:pPr/>
              <a:t>10/8/2021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BBD278-9E1A-451E-9CF4-1C8AA8ED125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hyperlink" Target="http://en.wikipedia.org/wiki/File:PreservedFood1.jpg"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http://en.wikipedia.org/wiki/File:Spam_with_cans.jpe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en.wikipedia.org/wiki/Pear" TargetMode="External"/><Relationship Id="rId2" Type="http://schemas.openxmlformats.org/officeDocument/2006/relationships/hyperlink" Target="http://en.wikipedia.org/wiki/Apple" TargetMode="External"/><Relationship Id="rId1" Type="http://schemas.openxmlformats.org/officeDocument/2006/relationships/slideLayout" Target="../slideLayouts/slideLayout2.xml"/><Relationship Id="rId6" Type="http://schemas.openxmlformats.org/officeDocument/2006/relationships/hyperlink" Target="http://en.wikipedia.org/wiki/Plum" TargetMode="External"/><Relationship Id="rId5" Type="http://schemas.openxmlformats.org/officeDocument/2006/relationships/hyperlink" Target="http://en.wikipedia.org/wiki/Apricot" TargetMode="External"/><Relationship Id="rId4" Type="http://schemas.openxmlformats.org/officeDocument/2006/relationships/hyperlink" Target="http://en.wikipedia.org/wiki/Peach"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5.jpeg"/><Relationship Id="rId7" Type="http://schemas.openxmlformats.org/officeDocument/2006/relationships/hyperlink" Target="http://www.google.co.in/imgres?imgurl=http://drybean.unl.edu/Flowcharts/idli%20production%20flowchart-Swanson.gif&amp;imgrefurl=http://drybean.unl.edu/PROCESSING/Fermentation.html&amp;usg=__32SA1hSDtjicMGrDRq6RorQF9XY=&amp;h=496&amp;w=465&amp;sz=7&amp;hl=en&amp;start=15&amp;zoom=1&amp;tbnid=9xb_vW6aH1B4YM:&amp;tbnh=130&amp;tbnw=122&amp;ei=0EceUa77N8TtrAe7jYHYCw&amp;prev=/search?q=idli+manufacturing+process&amp;hl=en&amp;gbv=2&amp;tbm=isch&amp;itbs=1&amp;sa=X&amp;ved=0CEUQrQMwDg" TargetMode="External"/><Relationship Id="rId2" Type="http://schemas.openxmlformats.org/officeDocument/2006/relationships/hyperlink" Target="http://www.google.co.in/imgres?imgurl=http://festivals.iloveindia.com/onam/pics/idli.jpg&amp;imgrefurl=http://festivals.iloveindia.com/onam/idli.html&amp;h=450&amp;w=600&amp;sz=27&amp;tbnid=FBGzyHcfATLQ9M:&amp;tbnh=79&amp;tbnw=105&amp;prev=/search?q=idli&amp;tbm=isch&amp;tbo=u&amp;zoom=1&amp;q=idli&amp;usg=__sr-LFNqJGS6HirfFLBprBf1sR_4=&amp;hl=en-IN&amp;sa=X&amp;ei=4UQeUYHxCsHOrQeJpoCwBA&amp;ved=0CCUQ9QEwAQ" TargetMode="Externa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hyperlink" Target="http://www.google.co.in/imgres?imgurl=http://4.bp.blogspot.com/_BtRvCjCVBpQ/S-VlxC7QFnI/AAAAAAAAOQM/FvCKF_DNx5o/s1600/P5080211.JPG&amp;imgrefurl=http://niyasworld.blogspot.com/2010/05/idli-tomato-chutney.html&amp;h=1129&amp;w=1600&amp;sz=132&amp;tbnid=IZmooXb-D93xGM:&amp;tbnh=81&amp;tbnw=115&amp;prev=/search?q=idli&amp;tbm=isch&amp;tbo=u&amp;zoom=1&amp;q=idli&amp;usg=__I6z1QH80c1Wc-qF2CIQmBXFdZJg=&amp;hl=en-IN&amp;sa=X&amp;ei=4UQeUYHxCsHOrQeJpoCwBA&amp;ved=0CCsQ9QEwBA" TargetMode="Externa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8" Type="http://schemas.openxmlformats.org/officeDocument/2006/relationships/hyperlink" Target="http://www.wikihow.com/Image:Sauerkraut05_add_salt_439.JPG" TargetMode="External"/><Relationship Id="rId13" Type="http://schemas.openxmlformats.org/officeDocument/2006/relationships/image" Target="../media/image17.jpeg"/><Relationship Id="rId3" Type="http://schemas.openxmlformats.org/officeDocument/2006/relationships/image" Target="../media/image12.jpeg"/><Relationship Id="rId7" Type="http://schemas.openxmlformats.org/officeDocument/2006/relationships/image" Target="../media/image14.jpeg"/><Relationship Id="rId12" Type="http://schemas.openxmlformats.org/officeDocument/2006/relationships/hyperlink" Target="http://www.wikihow.com/Image:Sauerkraut07_in_brine_290.JPG" TargetMode="External"/><Relationship Id="rId2" Type="http://schemas.openxmlformats.org/officeDocument/2006/relationships/hyperlink" Target="http://www.wikihow.com/Image:Sauerkraut01_decore_293.JPG" TargetMode="External"/><Relationship Id="rId1" Type="http://schemas.openxmlformats.org/officeDocument/2006/relationships/slideLayout" Target="../slideLayouts/slideLayout7.xml"/><Relationship Id="rId6" Type="http://schemas.openxmlformats.org/officeDocument/2006/relationships/hyperlink" Target="http://www.wikihow.com/Image:Sauerkraut04_put_in_jar_498.JPG" TargetMode="External"/><Relationship Id="rId11" Type="http://schemas.openxmlformats.org/officeDocument/2006/relationships/image" Target="../media/image16.jpeg"/><Relationship Id="rId5" Type="http://schemas.openxmlformats.org/officeDocument/2006/relationships/image" Target="../media/image13.jpeg"/><Relationship Id="rId10" Type="http://schemas.openxmlformats.org/officeDocument/2006/relationships/hyperlink" Target="http://www.wikihow.com/Image:Sauerkraut06_let_rest_635.JPG" TargetMode="External"/><Relationship Id="rId4" Type="http://schemas.openxmlformats.org/officeDocument/2006/relationships/hyperlink" Target="http://www.wikihow.com/Image:Sauerkraut02_shreds_365.JPG" TargetMode="External"/><Relationship Id="rId9" Type="http://schemas.openxmlformats.org/officeDocument/2006/relationships/image" Target="../media/image15.jpeg"/></Relationships>
</file>

<file path=ppt/slides/_rels/slide5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www.wikihow.com/Image:Sauerkraut08_let_ferment_87.JPG" TargetMode="Externa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solidFill>
                  <a:srgbClr val="FF0000"/>
                </a:solidFill>
              </a:rPr>
              <a:t>Food Microbiology</a:t>
            </a:r>
            <a:endParaRPr lang="en-US" dirty="0">
              <a:solidFill>
                <a:srgbClr val="FF0000"/>
              </a:solidFill>
            </a:endParaRPr>
          </a:p>
        </p:txBody>
      </p:sp>
      <p:sp>
        <p:nvSpPr>
          <p:cNvPr id="3" name="Content Placeholder 2"/>
          <p:cNvSpPr>
            <a:spLocks noGrp="1"/>
          </p:cNvSpPr>
          <p:nvPr>
            <p:ph idx="1"/>
          </p:nvPr>
        </p:nvSpPr>
        <p:spPr>
          <a:xfrm>
            <a:off x="457200" y="990600"/>
            <a:ext cx="8229600" cy="5135563"/>
          </a:xfrm>
        </p:spPr>
        <p:txBody>
          <a:bodyPr>
            <a:normAutofit fontScale="85000" lnSpcReduction="10000"/>
          </a:bodyPr>
          <a:lstStyle/>
          <a:p>
            <a:r>
              <a:rPr lang="en-US" b="1" dirty="0" smtClean="0">
                <a:solidFill>
                  <a:srgbClr val="1A01AF"/>
                </a:solidFill>
              </a:rPr>
              <a:t>Humans have broader nutritional requirements than most microorganisms. </a:t>
            </a:r>
          </a:p>
          <a:p>
            <a:r>
              <a:rPr lang="en-US" b="1" dirty="0" smtClean="0">
                <a:solidFill>
                  <a:srgbClr val="1A01AF"/>
                </a:solidFill>
              </a:rPr>
              <a:t>Human diet includes a wide variety of substances from many sources. </a:t>
            </a:r>
          </a:p>
          <a:p>
            <a:r>
              <a:rPr lang="en-US" b="1" dirty="0" smtClean="0">
                <a:solidFill>
                  <a:srgbClr val="1A01AF"/>
                </a:solidFill>
              </a:rPr>
              <a:t>Our food serves as excellent media for microbial growth because human foods are not deficient in nutrients required for the growth of microorganisms. </a:t>
            </a:r>
          </a:p>
          <a:p>
            <a:r>
              <a:rPr lang="en-US" b="1" dirty="0" smtClean="0">
                <a:solidFill>
                  <a:srgbClr val="1A01AF"/>
                </a:solidFill>
              </a:rPr>
              <a:t>Foods are subject to natural contamination by many different kinds of microorganisms including pathogens. </a:t>
            </a:r>
          </a:p>
          <a:p>
            <a:r>
              <a:rPr lang="en-US" b="1" dirty="0" smtClean="0">
                <a:solidFill>
                  <a:srgbClr val="1A01AF"/>
                </a:solidFill>
              </a:rPr>
              <a:t>Food consumed by man and animals may be classified into eight main divisions. These are -  </a:t>
            </a:r>
            <a:endParaRPr lang="en-US" b="1" dirty="0">
              <a:solidFill>
                <a:srgbClr val="1A01A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fontScale="92500"/>
          </a:bodyPr>
          <a:lstStyle/>
          <a:p>
            <a:r>
              <a:rPr lang="en-US" b="1" dirty="0">
                <a:solidFill>
                  <a:srgbClr val="FF0000"/>
                </a:solidFill>
              </a:rPr>
              <a:t>5) </a:t>
            </a:r>
            <a:r>
              <a:rPr lang="en-US" b="1" u="sng" dirty="0">
                <a:solidFill>
                  <a:srgbClr val="FF0000"/>
                </a:solidFill>
              </a:rPr>
              <a:t>During Handling and Processing</a:t>
            </a:r>
            <a:r>
              <a:rPr lang="en-US" b="1" dirty="0">
                <a:solidFill>
                  <a:srgbClr val="FF0000"/>
                </a:solidFill>
              </a:rPr>
              <a:t>:</a:t>
            </a:r>
            <a:endParaRPr lang="en-US" dirty="0">
              <a:solidFill>
                <a:srgbClr val="FF0000"/>
              </a:solidFill>
            </a:endParaRPr>
          </a:p>
          <a:p>
            <a:r>
              <a:rPr lang="en-US" b="1" dirty="0">
                <a:solidFill>
                  <a:srgbClr val="7030A0"/>
                </a:solidFill>
              </a:rPr>
              <a:t>The contamination of food takes place before the food is harvested or gathered or during handling and processing of the food</a:t>
            </a:r>
            <a:r>
              <a:rPr lang="en-US" b="1" dirty="0" smtClean="0">
                <a:solidFill>
                  <a:srgbClr val="7030A0"/>
                </a:solidFill>
              </a:rPr>
              <a:t>.</a:t>
            </a:r>
          </a:p>
          <a:p>
            <a:r>
              <a:rPr lang="en-US" b="1" dirty="0" smtClean="0">
                <a:solidFill>
                  <a:srgbClr val="7030A0"/>
                </a:solidFill>
              </a:rPr>
              <a:t>Additional </a:t>
            </a:r>
            <a:r>
              <a:rPr lang="en-US" b="1" dirty="0">
                <a:solidFill>
                  <a:srgbClr val="7030A0"/>
                </a:solidFill>
              </a:rPr>
              <a:t>contamination may come from utensils and equipment coming in contact with food. e.g. cans, butchering instruments (killing instruments), gloves etc. </a:t>
            </a:r>
            <a:endParaRPr lang="en-US" b="1" dirty="0" smtClean="0">
              <a:solidFill>
                <a:srgbClr val="7030A0"/>
              </a:solidFill>
            </a:endParaRPr>
          </a:p>
          <a:p>
            <a:r>
              <a:rPr lang="en-US" b="1" dirty="0" smtClean="0">
                <a:solidFill>
                  <a:srgbClr val="7030A0"/>
                </a:solidFill>
              </a:rPr>
              <a:t>Additional </a:t>
            </a:r>
            <a:r>
              <a:rPr lang="en-US" b="1" dirty="0">
                <a:solidFill>
                  <a:srgbClr val="7030A0"/>
                </a:solidFill>
              </a:rPr>
              <a:t>contamination may also come from packaging material and from personnel’s.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en-US" b="1" dirty="0">
                <a:solidFill>
                  <a:srgbClr val="FF0000"/>
                </a:solidFill>
              </a:rPr>
              <a:t>6) </a:t>
            </a:r>
            <a:r>
              <a:rPr lang="en-US" b="1" u="sng" dirty="0">
                <a:solidFill>
                  <a:srgbClr val="FF0000"/>
                </a:solidFill>
              </a:rPr>
              <a:t>From Animal Itself</a:t>
            </a:r>
            <a:r>
              <a:rPr lang="en-US" b="1" dirty="0">
                <a:solidFill>
                  <a:srgbClr val="FF0000"/>
                </a:solidFill>
              </a:rPr>
              <a:t>:</a:t>
            </a:r>
            <a:endParaRPr lang="en-US" dirty="0">
              <a:solidFill>
                <a:srgbClr val="FF0000"/>
              </a:solidFill>
            </a:endParaRPr>
          </a:p>
          <a:p>
            <a:r>
              <a:rPr lang="en-US" b="1" dirty="0">
                <a:solidFill>
                  <a:srgbClr val="7030A0"/>
                </a:solidFill>
              </a:rPr>
              <a:t>The hides (skin), hoofs, hairs, intestines, </a:t>
            </a:r>
            <a:r>
              <a:rPr lang="en-US" b="1" dirty="0" err="1">
                <a:solidFill>
                  <a:srgbClr val="7030A0"/>
                </a:solidFill>
              </a:rPr>
              <a:t>faecal</a:t>
            </a:r>
            <a:r>
              <a:rPr lang="en-US" b="1" dirty="0">
                <a:solidFill>
                  <a:srgbClr val="7030A0"/>
                </a:solidFill>
              </a:rPr>
              <a:t> matter of animal itself contains large number of spoilage microorganisms. </a:t>
            </a:r>
            <a:endParaRPr lang="en-US" b="1" dirty="0" smtClean="0">
              <a:solidFill>
                <a:srgbClr val="7030A0"/>
              </a:solidFill>
            </a:endParaRPr>
          </a:p>
          <a:p>
            <a:r>
              <a:rPr lang="en-US" b="1" dirty="0" smtClean="0">
                <a:solidFill>
                  <a:srgbClr val="7030A0"/>
                </a:solidFill>
              </a:rPr>
              <a:t>Operation </a:t>
            </a:r>
            <a:r>
              <a:rPr lang="en-US" b="1" dirty="0">
                <a:solidFill>
                  <a:srgbClr val="7030A0"/>
                </a:solidFill>
              </a:rPr>
              <a:t>during killing, slaughtering (sacrificing of animals), de-feathering introduce organisms on the surface of animal food e.g. fresh eggs are usually free from microorganisms. </a:t>
            </a:r>
            <a:endParaRPr lang="en-US" b="1" dirty="0" smtClean="0">
              <a:solidFill>
                <a:srgbClr val="7030A0"/>
              </a:solidFill>
            </a:endParaRPr>
          </a:p>
          <a:p>
            <a:r>
              <a:rPr lang="en-US" b="1" dirty="0" smtClean="0">
                <a:solidFill>
                  <a:srgbClr val="7030A0"/>
                </a:solidFill>
              </a:rPr>
              <a:t>But </a:t>
            </a:r>
            <a:r>
              <a:rPr lang="en-US" b="1" dirty="0">
                <a:solidFill>
                  <a:srgbClr val="7030A0"/>
                </a:solidFill>
              </a:rPr>
              <a:t>the egg shell may be contaminated with microorganisms from feathers, nest material, </a:t>
            </a:r>
            <a:r>
              <a:rPr lang="en-US" b="1" dirty="0" err="1">
                <a:solidFill>
                  <a:srgbClr val="7030A0"/>
                </a:solidFill>
              </a:rPr>
              <a:t>faecal</a:t>
            </a:r>
            <a:r>
              <a:rPr lang="en-US" b="1" dirty="0">
                <a:solidFill>
                  <a:srgbClr val="7030A0"/>
                </a:solidFill>
              </a:rPr>
              <a:t> matter etc. </a:t>
            </a:r>
            <a:endParaRPr lang="en-US" b="1" dirty="0" smtClean="0">
              <a:solidFill>
                <a:srgbClr val="7030A0"/>
              </a:solidFill>
            </a:endParaRPr>
          </a:p>
          <a:p>
            <a:r>
              <a:rPr lang="en-US" b="1" dirty="0" smtClean="0">
                <a:solidFill>
                  <a:srgbClr val="7030A0"/>
                </a:solidFill>
              </a:rPr>
              <a:t>These </a:t>
            </a:r>
            <a:r>
              <a:rPr lang="en-US" b="1" dirty="0">
                <a:solidFill>
                  <a:srgbClr val="7030A0"/>
                </a:solidFill>
              </a:rPr>
              <a:t>organisms get in through the shell pores and contaminate the interior of egg.</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rgbClr val="FF0000"/>
                </a:solidFill>
              </a:rPr>
              <a:t>7) </a:t>
            </a:r>
            <a:r>
              <a:rPr lang="en-US" b="1" u="sng" dirty="0">
                <a:solidFill>
                  <a:srgbClr val="FF0000"/>
                </a:solidFill>
              </a:rPr>
              <a:t>Insects and Birds</a:t>
            </a:r>
            <a:r>
              <a:rPr lang="en-US" b="1" dirty="0">
                <a:solidFill>
                  <a:srgbClr val="FF0000"/>
                </a:solidFill>
              </a:rPr>
              <a:t>: </a:t>
            </a:r>
            <a:endParaRPr lang="en-US" dirty="0">
              <a:solidFill>
                <a:srgbClr val="FF0000"/>
              </a:solidFill>
            </a:endParaRPr>
          </a:p>
          <a:p>
            <a:r>
              <a:rPr lang="en-US" b="1" dirty="0">
                <a:solidFill>
                  <a:srgbClr val="7030A0"/>
                </a:solidFill>
              </a:rPr>
              <a:t>Insects and birds causes mechanical damage to fruits and vegetables and introduce many microorganisms in it.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u="sng" dirty="0" smtClean="0"/>
              <a:t/>
            </a:r>
            <a:br>
              <a:rPr lang="en-US" b="1" u="sng" dirty="0" smtClean="0"/>
            </a:br>
            <a:r>
              <a:rPr lang="en-US" b="1" u="sng" dirty="0" smtClean="0">
                <a:solidFill>
                  <a:srgbClr val="FF0000"/>
                </a:solidFill>
              </a:rPr>
              <a:t>Preservation of Foods:</a:t>
            </a:r>
            <a:r>
              <a:rPr lang="en-US" dirty="0" smtClean="0">
                <a:solidFill>
                  <a:srgbClr val="FF0000"/>
                </a:solidFill>
              </a:rPr>
              <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1066800"/>
            <a:ext cx="8382000" cy="5486400"/>
          </a:xfrm>
        </p:spPr>
        <p:txBody>
          <a:bodyPr>
            <a:normAutofit fontScale="55000" lnSpcReduction="20000"/>
          </a:bodyPr>
          <a:lstStyle/>
          <a:p>
            <a:pPr>
              <a:lnSpc>
                <a:spcPct val="120000"/>
              </a:lnSpc>
            </a:pPr>
            <a:r>
              <a:rPr lang="en-US" b="1" dirty="0" smtClean="0">
                <a:solidFill>
                  <a:srgbClr val="7030A0"/>
                </a:solidFill>
              </a:rPr>
              <a:t>The variety of methods for food preservation can be used depends upon the food and that can be done without alternating its desirable characteristics.</a:t>
            </a:r>
          </a:p>
          <a:p>
            <a:pPr>
              <a:lnSpc>
                <a:spcPct val="120000"/>
              </a:lnSpc>
            </a:pPr>
            <a:r>
              <a:rPr lang="en-US" b="1" dirty="0" smtClean="0">
                <a:solidFill>
                  <a:srgbClr val="7030A0"/>
                </a:solidFill>
              </a:rPr>
              <a:t>Preservation usually involves preventing the growth of bacteria, fungi(such as yeasts), and other microorganisms.</a:t>
            </a:r>
          </a:p>
          <a:p>
            <a:pPr>
              <a:lnSpc>
                <a:spcPct val="120000"/>
              </a:lnSpc>
            </a:pPr>
            <a:r>
              <a:rPr lang="en-US" b="1" dirty="0" smtClean="0">
                <a:solidFill>
                  <a:srgbClr val="7030A0"/>
                </a:solidFill>
              </a:rPr>
              <a:t> </a:t>
            </a:r>
          </a:p>
          <a:p>
            <a:pPr>
              <a:lnSpc>
                <a:spcPct val="120000"/>
              </a:lnSpc>
            </a:pPr>
            <a:r>
              <a:rPr lang="en-US" b="1" dirty="0" smtClean="0">
                <a:solidFill>
                  <a:srgbClr val="7030A0"/>
                </a:solidFill>
              </a:rPr>
              <a:t>Modern methods of food preservation based on three general principles.</a:t>
            </a:r>
          </a:p>
          <a:p>
            <a:pPr lvl="0"/>
            <a:r>
              <a:rPr lang="en-US" b="1" dirty="0" smtClean="0">
                <a:solidFill>
                  <a:srgbClr val="00B050"/>
                </a:solidFill>
              </a:rPr>
              <a:t>1) Elimination of sources of contamination.</a:t>
            </a:r>
          </a:p>
          <a:p>
            <a:pPr lvl="0"/>
            <a:r>
              <a:rPr lang="en-US" b="1" dirty="0" smtClean="0">
                <a:solidFill>
                  <a:srgbClr val="00B050"/>
                </a:solidFill>
              </a:rPr>
              <a:t>2) Inhibition of the growth of spoilage causing microorganisms. </a:t>
            </a:r>
          </a:p>
          <a:p>
            <a:pPr lvl="0"/>
            <a:r>
              <a:rPr lang="en-US" b="1" dirty="0" smtClean="0">
                <a:solidFill>
                  <a:srgbClr val="00B050"/>
                </a:solidFill>
              </a:rPr>
              <a:t>3) Destruction or removal of microorganisms present in food. </a:t>
            </a:r>
          </a:p>
          <a:p>
            <a:pPr lvl="0"/>
            <a:endParaRPr lang="en-US" b="1" dirty="0" smtClean="0">
              <a:solidFill>
                <a:srgbClr val="7030A0"/>
              </a:solidFill>
            </a:endParaRPr>
          </a:p>
          <a:p>
            <a:r>
              <a:rPr lang="en-US" b="1" dirty="0" smtClean="0">
                <a:solidFill>
                  <a:srgbClr val="FF0000"/>
                </a:solidFill>
              </a:rPr>
              <a:t>The various methods employed for the food preservation are as follows</a:t>
            </a:r>
            <a:r>
              <a:rPr lang="en-US" b="1" dirty="0" smtClean="0">
                <a:solidFill>
                  <a:srgbClr val="7030A0"/>
                </a:solidFill>
              </a:rPr>
              <a:t>:</a:t>
            </a:r>
          </a:p>
          <a:p>
            <a:pPr lvl="0"/>
            <a:r>
              <a:rPr lang="en-US" b="1" dirty="0" smtClean="0">
                <a:solidFill>
                  <a:srgbClr val="7030A0"/>
                </a:solidFill>
              </a:rPr>
              <a:t>1) Preservation of food by high temp.</a:t>
            </a:r>
          </a:p>
          <a:p>
            <a:pPr lvl="0"/>
            <a:r>
              <a:rPr lang="en-US" b="1" dirty="0" smtClean="0">
                <a:solidFill>
                  <a:srgbClr val="7030A0"/>
                </a:solidFill>
              </a:rPr>
              <a:t>2) Preservation of food by dehydration. </a:t>
            </a:r>
          </a:p>
          <a:p>
            <a:pPr lvl="0"/>
            <a:r>
              <a:rPr lang="en-US" b="1" dirty="0" smtClean="0">
                <a:solidFill>
                  <a:srgbClr val="7030A0"/>
                </a:solidFill>
              </a:rPr>
              <a:t>3) Preservation of food by low temp.</a:t>
            </a:r>
          </a:p>
          <a:p>
            <a:pPr lvl="0"/>
            <a:r>
              <a:rPr lang="en-US" b="1" dirty="0" smtClean="0">
                <a:solidFill>
                  <a:srgbClr val="7030A0"/>
                </a:solidFill>
              </a:rPr>
              <a:t>4) Preservation of food by high osmotic pressure. </a:t>
            </a:r>
          </a:p>
          <a:p>
            <a:pPr lvl="0"/>
            <a:r>
              <a:rPr lang="en-US" b="1" dirty="0" smtClean="0">
                <a:solidFill>
                  <a:srgbClr val="7030A0"/>
                </a:solidFill>
              </a:rPr>
              <a:t>5) Preservation of food by radiation. </a:t>
            </a:r>
          </a:p>
          <a:p>
            <a:pPr lvl="0"/>
            <a:r>
              <a:rPr lang="en-US" b="1" dirty="0" smtClean="0">
                <a:solidFill>
                  <a:srgbClr val="7030A0"/>
                </a:solidFill>
              </a:rPr>
              <a:t>6) Preservation of food by chemical preservative.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lvl="0"/>
            <a:r>
              <a:rPr lang="en-US" b="1" u="sng" dirty="0" smtClean="0"/>
              <a:t/>
            </a:r>
            <a:br>
              <a:rPr lang="en-US" b="1" u="sng" dirty="0" smtClean="0"/>
            </a:br>
            <a:r>
              <a:rPr lang="en-US" sz="3100" b="1" dirty="0" smtClean="0">
                <a:solidFill>
                  <a:srgbClr val="FF0000"/>
                </a:solidFill>
              </a:rPr>
              <a:t>1)</a:t>
            </a:r>
            <a:r>
              <a:rPr lang="en-US" b="1" dirty="0" smtClean="0">
                <a:solidFill>
                  <a:srgbClr val="FF0000"/>
                </a:solidFill>
              </a:rPr>
              <a:t> </a:t>
            </a:r>
            <a:r>
              <a:rPr lang="en-US" sz="3100" b="1" u="sng" dirty="0" smtClean="0">
                <a:solidFill>
                  <a:srgbClr val="FF0000"/>
                </a:solidFill>
              </a:rPr>
              <a:t>Preservation Of Food By Heat (High Temperature)</a:t>
            </a:r>
            <a:r>
              <a:rPr lang="en-US" sz="3100" dirty="0" smtClean="0">
                <a:solidFill>
                  <a:srgbClr val="FF0000"/>
                </a:solidFill>
              </a:rPr>
              <a:t> : </a:t>
            </a:r>
            <a:r>
              <a:rPr lang="en-US" dirty="0" smtClean="0">
                <a:solidFill>
                  <a:srgbClr val="FF0000"/>
                </a:solidFill>
              </a:rPr>
              <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1066800"/>
            <a:ext cx="8229600" cy="5410200"/>
          </a:xfrm>
        </p:spPr>
        <p:txBody>
          <a:bodyPr>
            <a:normAutofit fontScale="77500" lnSpcReduction="20000"/>
          </a:bodyPr>
          <a:lstStyle/>
          <a:p>
            <a:r>
              <a:rPr lang="en-US" b="1" dirty="0" smtClean="0">
                <a:solidFill>
                  <a:srgbClr val="1A01AF"/>
                </a:solidFill>
              </a:rPr>
              <a:t>Many food products are preserved by the use of heat. </a:t>
            </a:r>
          </a:p>
          <a:p>
            <a:r>
              <a:rPr lang="en-US" b="1" dirty="0" smtClean="0">
                <a:solidFill>
                  <a:srgbClr val="1A01AF"/>
                </a:solidFill>
              </a:rPr>
              <a:t>It is one the safest and most reliable method of food preservation because heat is effective in destroying vegetative cells as well as spores. </a:t>
            </a:r>
          </a:p>
          <a:p>
            <a:r>
              <a:rPr lang="en-US" b="1" dirty="0" smtClean="0">
                <a:solidFill>
                  <a:srgbClr val="1A01AF"/>
                </a:solidFill>
              </a:rPr>
              <a:t>Temperature used during heat treatment is different for different foods. </a:t>
            </a:r>
          </a:p>
          <a:p>
            <a:r>
              <a:rPr lang="en-US" b="1" dirty="0" smtClean="0">
                <a:solidFill>
                  <a:srgbClr val="1A01AF"/>
                </a:solidFill>
              </a:rPr>
              <a:t>Heat treatment should maintain the test, flavor, texture and composition of food.</a:t>
            </a:r>
          </a:p>
          <a:p>
            <a:r>
              <a:rPr lang="en-US" b="1" dirty="0" smtClean="0">
                <a:solidFill>
                  <a:srgbClr val="1A01AF"/>
                </a:solidFill>
              </a:rPr>
              <a:t>It kills the Microorganisms by </a:t>
            </a:r>
            <a:r>
              <a:rPr lang="en-US" b="1" dirty="0" err="1" smtClean="0">
                <a:solidFill>
                  <a:srgbClr val="1A01AF"/>
                </a:solidFill>
              </a:rPr>
              <a:t>denaturating</a:t>
            </a:r>
            <a:r>
              <a:rPr lang="en-US" b="1" dirty="0" smtClean="0">
                <a:solidFill>
                  <a:srgbClr val="1A01AF"/>
                </a:solidFill>
              </a:rPr>
              <a:t> the microbial proteins, especially enzymes required for metabolism. </a:t>
            </a:r>
          </a:p>
          <a:p>
            <a:r>
              <a:rPr lang="en-US" b="1" dirty="0" smtClean="0">
                <a:solidFill>
                  <a:srgbClr val="1A01AF"/>
                </a:solidFill>
              </a:rPr>
              <a:t>Heat treatment processes may be classified as follows:</a:t>
            </a:r>
          </a:p>
          <a:p>
            <a:pPr lvl="0"/>
            <a:r>
              <a:rPr lang="en-US" b="1" dirty="0" smtClean="0">
                <a:solidFill>
                  <a:srgbClr val="1A01AF"/>
                </a:solidFill>
              </a:rPr>
              <a:t>Heating below 100°c (Pasteurization )</a:t>
            </a:r>
          </a:p>
          <a:p>
            <a:pPr lvl="0"/>
            <a:r>
              <a:rPr lang="en-US" b="1" dirty="0" smtClean="0">
                <a:solidFill>
                  <a:srgbClr val="1A01AF"/>
                </a:solidFill>
              </a:rPr>
              <a:t>Heating at about 100 °c (Boiling )</a:t>
            </a:r>
          </a:p>
          <a:p>
            <a:pPr lvl="0"/>
            <a:r>
              <a:rPr lang="en-US" b="1" dirty="0" smtClean="0">
                <a:solidFill>
                  <a:srgbClr val="1A01AF"/>
                </a:solidFill>
              </a:rPr>
              <a:t>Heating above 100° c (Canning)</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5745163"/>
          </a:xfrm>
        </p:spPr>
        <p:txBody>
          <a:bodyPr>
            <a:normAutofit fontScale="92500" lnSpcReduction="20000"/>
          </a:bodyPr>
          <a:lstStyle/>
          <a:p>
            <a:pPr lvl="0"/>
            <a:r>
              <a:rPr lang="en-US" b="1" u="sng" dirty="0" smtClean="0">
                <a:solidFill>
                  <a:srgbClr val="FF0000"/>
                </a:solidFill>
              </a:rPr>
              <a:t>Heating above 100° c</a:t>
            </a:r>
            <a:r>
              <a:rPr lang="en-US" u="sng" dirty="0" smtClean="0">
                <a:solidFill>
                  <a:srgbClr val="FF0000"/>
                </a:solidFill>
              </a:rPr>
              <a:t>: </a:t>
            </a:r>
          </a:p>
          <a:p>
            <a:r>
              <a:rPr lang="en-US" b="1" dirty="0" smtClean="0">
                <a:solidFill>
                  <a:srgbClr val="1A01AF"/>
                </a:solidFill>
              </a:rPr>
              <a:t>Heating above 100° C is most effective and kills all vegetative cells and spores. </a:t>
            </a:r>
          </a:p>
          <a:p>
            <a:r>
              <a:rPr lang="en-US" b="1" dirty="0" smtClean="0">
                <a:solidFill>
                  <a:srgbClr val="1A01AF"/>
                </a:solidFill>
              </a:rPr>
              <a:t>It is generally applied to foods in the process of canning. </a:t>
            </a:r>
          </a:p>
          <a:p>
            <a:r>
              <a:rPr lang="en-US" b="1" u="sng" dirty="0" smtClean="0">
                <a:solidFill>
                  <a:srgbClr val="1A01AF"/>
                </a:solidFill>
              </a:rPr>
              <a:t>Canning:</a:t>
            </a:r>
            <a:r>
              <a:rPr lang="en-US" dirty="0" smtClean="0">
                <a:solidFill>
                  <a:srgbClr val="1A01AF"/>
                </a:solidFill>
              </a:rPr>
              <a:t> </a:t>
            </a:r>
          </a:p>
          <a:p>
            <a:r>
              <a:rPr lang="en-US" b="1" dirty="0" smtClean="0">
                <a:solidFill>
                  <a:srgbClr val="1A01AF"/>
                </a:solidFill>
              </a:rPr>
              <a:t>Canning may be defined as a process of preservation of food packed in hermetically sealed containers by the application of heat above 100 °c. </a:t>
            </a:r>
          </a:p>
          <a:p>
            <a:r>
              <a:rPr lang="en-US" b="1" dirty="0" smtClean="0">
                <a:solidFill>
                  <a:srgbClr val="1A01AF"/>
                </a:solidFill>
              </a:rPr>
              <a:t>Preservation of foods by canning was apparently started in the United State in 1879 by Underwood in Boston.</a:t>
            </a:r>
            <a:endParaRPr lang="en-US" b="1" dirty="0">
              <a:solidFill>
                <a:srgbClr val="1A01AF"/>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62500" lnSpcReduction="20000"/>
          </a:bodyPr>
          <a:lstStyle/>
          <a:p>
            <a:r>
              <a:rPr lang="en-US" b="1" dirty="0" smtClean="0">
                <a:solidFill>
                  <a:srgbClr val="1A01AF"/>
                </a:solidFill>
              </a:rPr>
              <a:t>Canning process consists of following steps:</a:t>
            </a:r>
          </a:p>
          <a:p>
            <a:pPr lvl="0"/>
            <a:r>
              <a:rPr lang="en-US" b="1" u="sng" dirty="0" smtClean="0">
                <a:solidFill>
                  <a:srgbClr val="FF0000"/>
                </a:solidFill>
              </a:rPr>
              <a:t>1) Cleaning:</a:t>
            </a:r>
            <a:r>
              <a:rPr lang="en-US" b="1" dirty="0" smtClean="0">
                <a:solidFill>
                  <a:srgbClr val="1A01AF"/>
                </a:solidFill>
              </a:rPr>
              <a:t> </a:t>
            </a:r>
          </a:p>
          <a:p>
            <a:pPr lvl="0"/>
            <a:r>
              <a:rPr lang="en-US" b="1" dirty="0" smtClean="0">
                <a:solidFill>
                  <a:srgbClr val="1A01AF"/>
                </a:solidFill>
              </a:rPr>
              <a:t>After receiving the raw food material in canning industry , it is cleaned by washing. It removes the dirt and as many microorganisms as possible. This reduces the microbial load</a:t>
            </a:r>
          </a:p>
          <a:p>
            <a:pPr lvl="0"/>
            <a:r>
              <a:rPr lang="en-US" b="1" u="sng" dirty="0" smtClean="0">
                <a:solidFill>
                  <a:srgbClr val="FF0000"/>
                </a:solidFill>
              </a:rPr>
              <a:t>2) Sorting and Grading</a:t>
            </a:r>
            <a:r>
              <a:rPr lang="en-US" b="1" dirty="0" smtClean="0">
                <a:solidFill>
                  <a:srgbClr val="1A01AF"/>
                </a:solidFill>
              </a:rPr>
              <a:t>:</a:t>
            </a:r>
          </a:p>
          <a:p>
            <a:pPr lvl="0"/>
            <a:r>
              <a:rPr lang="en-US" b="1" dirty="0" smtClean="0">
                <a:solidFill>
                  <a:srgbClr val="1A01AF"/>
                </a:solidFill>
              </a:rPr>
              <a:t>Food is sorted to remove damaged food material.</a:t>
            </a:r>
          </a:p>
          <a:p>
            <a:pPr lvl="0"/>
            <a:r>
              <a:rPr lang="en-US" b="1" u="sng" dirty="0" smtClean="0">
                <a:solidFill>
                  <a:srgbClr val="FF0000"/>
                </a:solidFill>
              </a:rPr>
              <a:t>3) Blanching and Scalding: </a:t>
            </a:r>
          </a:p>
          <a:p>
            <a:pPr lvl="0"/>
            <a:r>
              <a:rPr lang="en-US" b="1" dirty="0" smtClean="0">
                <a:solidFill>
                  <a:srgbClr val="1A01AF"/>
                </a:solidFill>
              </a:rPr>
              <a:t>The raw food materials are immersed in hot water at 87.5° c to 95 °c or exposed to the live steam (having temp. of 100° c). This removes adhering materials which cannot be removed with cold water during cleaning. Blanching further lowers down the microbial load.</a:t>
            </a:r>
          </a:p>
          <a:p>
            <a:pPr lvl="0"/>
            <a:r>
              <a:rPr lang="en-US" b="1" u="sng" dirty="0" smtClean="0">
                <a:solidFill>
                  <a:srgbClr val="FF0000"/>
                </a:solidFill>
              </a:rPr>
              <a:t>4) Peeling and coring: </a:t>
            </a:r>
          </a:p>
          <a:p>
            <a:pPr lvl="0"/>
            <a:r>
              <a:rPr lang="en-US" b="1" dirty="0" smtClean="0">
                <a:solidFill>
                  <a:srgbClr val="1A01AF"/>
                </a:solidFill>
              </a:rPr>
              <a:t>It removes surface soiling and associated microbial contamination. Various methods are employed such as steam peeling, flame peeling, mechanical peeling etc. </a:t>
            </a:r>
          </a:p>
          <a:p>
            <a:pPr lvl="0"/>
            <a:r>
              <a:rPr lang="en-US" b="1" u="sng" dirty="0" smtClean="0">
                <a:solidFill>
                  <a:srgbClr val="FF0000"/>
                </a:solidFill>
              </a:rPr>
              <a:t>5) Filling of the containers: </a:t>
            </a:r>
          </a:p>
          <a:p>
            <a:pPr lvl="0"/>
            <a:r>
              <a:rPr lang="en-US" b="1" dirty="0" smtClean="0">
                <a:solidFill>
                  <a:srgbClr val="1A01AF"/>
                </a:solidFill>
              </a:rPr>
              <a:t>The food is then filled in cans or jars. Tin coated steel containers are generally used for this purpose.</a:t>
            </a:r>
            <a:endParaRPr lang="en-US" b="1" dirty="0">
              <a:solidFill>
                <a:srgbClr val="1A01AF"/>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normAutofit fontScale="62500" lnSpcReduction="20000"/>
          </a:bodyPr>
          <a:lstStyle/>
          <a:p>
            <a:pPr lvl="0"/>
            <a:r>
              <a:rPr lang="en-US" b="1" u="sng" dirty="0" smtClean="0">
                <a:solidFill>
                  <a:srgbClr val="FF0000"/>
                </a:solidFill>
              </a:rPr>
              <a:t>6) Exhausting</a:t>
            </a:r>
            <a:r>
              <a:rPr lang="en-US" u="sng" dirty="0" smtClean="0">
                <a:solidFill>
                  <a:srgbClr val="FF0000"/>
                </a:solidFill>
              </a:rPr>
              <a:t>: </a:t>
            </a:r>
          </a:p>
          <a:p>
            <a:pPr lvl="0"/>
            <a:r>
              <a:rPr lang="en-US" b="1" dirty="0" smtClean="0">
                <a:solidFill>
                  <a:srgbClr val="1A01AF"/>
                </a:solidFill>
              </a:rPr>
              <a:t>The open filled containers are passed through an exhaust box in which hot water or steam is used. </a:t>
            </a:r>
          </a:p>
          <a:p>
            <a:pPr lvl="0"/>
            <a:r>
              <a:rPr lang="en-US" b="1" dirty="0" smtClean="0">
                <a:solidFill>
                  <a:srgbClr val="1A01AF"/>
                </a:solidFill>
              </a:rPr>
              <a:t>Exhausting expands food, drives out air/ gas bubbles and provides and atmosphere of steam in the head space at the top of the cans or containers. </a:t>
            </a:r>
          </a:p>
          <a:p>
            <a:pPr lvl="0"/>
            <a:r>
              <a:rPr lang="en-US" b="1" dirty="0" smtClean="0">
                <a:solidFill>
                  <a:srgbClr val="1A01AF"/>
                </a:solidFill>
              </a:rPr>
              <a:t>This excludes oxygen which may react with the food materials and the interior of the containers and may affect the quality of food.</a:t>
            </a:r>
          </a:p>
          <a:p>
            <a:pPr lvl="0"/>
            <a:r>
              <a:rPr lang="en-US" b="1" u="sng" dirty="0" smtClean="0">
                <a:solidFill>
                  <a:srgbClr val="FF0000"/>
                </a:solidFill>
              </a:rPr>
              <a:t>7) Sealing: </a:t>
            </a:r>
          </a:p>
          <a:p>
            <a:pPr lvl="0"/>
            <a:r>
              <a:rPr lang="en-US" b="1" dirty="0" smtClean="0">
                <a:solidFill>
                  <a:srgbClr val="1A01AF"/>
                </a:solidFill>
              </a:rPr>
              <a:t>Each container is immediately sealed, after exhausting, before it is subjected to heating process. This prevents re-contamination of the contents.</a:t>
            </a:r>
          </a:p>
          <a:p>
            <a:r>
              <a:rPr lang="en-US" b="1" u="sng" dirty="0" smtClean="0">
                <a:solidFill>
                  <a:srgbClr val="FF0000"/>
                </a:solidFill>
              </a:rPr>
              <a:t>8) Heat processing</a:t>
            </a:r>
            <a:r>
              <a:rPr lang="en-US" dirty="0" smtClean="0"/>
              <a:t>: </a:t>
            </a:r>
          </a:p>
          <a:p>
            <a:r>
              <a:rPr lang="en-US" b="1" dirty="0" smtClean="0">
                <a:solidFill>
                  <a:srgbClr val="1A01AF"/>
                </a:solidFill>
              </a:rPr>
              <a:t>The heat treatment depends upon several factors such as nature of food, type of food and size of container.</a:t>
            </a:r>
          </a:p>
          <a:p>
            <a:r>
              <a:rPr lang="en-US" b="1" dirty="0" smtClean="0">
                <a:solidFill>
                  <a:srgbClr val="1A01AF"/>
                </a:solidFill>
              </a:rPr>
              <a:t>Microorganisms are more easily killed in acid environment than in non -acid one. </a:t>
            </a:r>
          </a:p>
          <a:p>
            <a:r>
              <a:rPr lang="en-US" b="1" dirty="0" smtClean="0">
                <a:solidFill>
                  <a:srgbClr val="1A01AF"/>
                </a:solidFill>
              </a:rPr>
              <a:t>Penetration of the heat to the centre of the container depends upon the nature of food, solid or liquid. </a:t>
            </a:r>
          </a:p>
          <a:p>
            <a:r>
              <a:rPr lang="en-US" b="1" dirty="0" smtClean="0">
                <a:solidFill>
                  <a:srgbClr val="1A01AF"/>
                </a:solidFill>
              </a:rPr>
              <a:t>Heat penetration of solid food is relatively slower than that of liquid foods. </a:t>
            </a:r>
          </a:p>
          <a:p>
            <a:r>
              <a:rPr lang="en-US" b="1" dirty="0" smtClean="0">
                <a:solidFill>
                  <a:srgbClr val="1A01AF"/>
                </a:solidFill>
              </a:rPr>
              <a:t>A long heating period is required for larger containers than for small ones.</a:t>
            </a:r>
          </a:p>
          <a:p>
            <a:pPr lvl="0"/>
            <a:endParaRPr lang="en-US" b="1" dirty="0">
              <a:solidFill>
                <a:srgbClr val="1A01AF"/>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70000" lnSpcReduction="20000"/>
          </a:bodyPr>
          <a:lstStyle/>
          <a:p>
            <a:r>
              <a:rPr lang="en-US" b="1" dirty="0" smtClean="0">
                <a:solidFill>
                  <a:srgbClr val="1A01AF"/>
                </a:solidFill>
              </a:rPr>
              <a:t>A long exposure at relatively low temperature is preferred to a shorter exposure at higher temperature to prevent damage by excessive heat. </a:t>
            </a:r>
          </a:p>
          <a:p>
            <a:r>
              <a:rPr lang="en-US" b="1" dirty="0" smtClean="0">
                <a:solidFill>
                  <a:srgbClr val="1A01AF"/>
                </a:solidFill>
              </a:rPr>
              <a:t>Acid foods are heated by steam under pressure at 212 °f for the period of 5 to 15 minutes. </a:t>
            </a:r>
          </a:p>
          <a:p>
            <a:r>
              <a:rPr lang="en-US" b="1" dirty="0" smtClean="0">
                <a:solidFill>
                  <a:srgbClr val="1A01AF"/>
                </a:solidFill>
              </a:rPr>
              <a:t>Non –acid foods are processed in retorts (cylindrical vessels) heated by steam under pressure at 240 °f to 250° f (116° c to 121° c ) for a period as long as 1 to 2 hours. </a:t>
            </a:r>
          </a:p>
          <a:p>
            <a:r>
              <a:rPr lang="en-US" b="1" dirty="0" smtClean="0">
                <a:solidFill>
                  <a:srgbClr val="1A01AF"/>
                </a:solidFill>
              </a:rPr>
              <a:t>Meat fish, poultry are usually processed for 1½ to 2 hours at 250°f (non acid foods)</a:t>
            </a:r>
          </a:p>
          <a:p>
            <a:r>
              <a:rPr lang="en-US" b="1" u="sng" dirty="0" smtClean="0">
                <a:solidFill>
                  <a:srgbClr val="FF0000"/>
                </a:solidFill>
              </a:rPr>
              <a:t>9)  Cooling: </a:t>
            </a:r>
          </a:p>
          <a:p>
            <a:r>
              <a:rPr lang="en-US" b="1" dirty="0" smtClean="0">
                <a:solidFill>
                  <a:srgbClr val="1A01AF"/>
                </a:solidFill>
              </a:rPr>
              <a:t>The processed containers are immediately cooled in air or in cold water. This prevents undesirable changes in texture and </a:t>
            </a:r>
            <a:r>
              <a:rPr lang="en-US" b="1" dirty="0" err="1" smtClean="0">
                <a:solidFill>
                  <a:srgbClr val="1A01AF"/>
                </a:solidFill>
              </a:rPr>
              <a:t>flavour</a:t>
            </a:r>
            <a:r>
              <a:rPr lang="en-US" b="1" dirty="0" smtClean="0">
                <a:solidFill>
                  <a:srgbClr val="1A01AF"/>
                </a:solidFill>
              </a:rPr>
              <a:t>. The can should be cooled to an average temperature of 37 c.</a:t>
            </a:r>
          </a:p>
          <a:p>
            <a:r>
              <a:rPr lang="en-US" b="1" u="sng" dirty="0" smtClean="0">
                <a:solidFill>
                  <a:srgbClr val="FF0000"/>
                </a:solidFill>
              </a:rPr>
              <a:t>10) Labeling: </a:t>
            </a:r>
          </a:p>
          <a:p>
            <a:r>
              <a:rPr lang="en-US" dirty="0" smtClean="0"/>
              <a:t> </a:t>
            </a:r>
            <a:r>
              <a:rPr lang="en-US" b="1" dirty="0" smtClean="0">
                <a:solidFill>
                  <a:srgbClr val="1A01AF"/>
                </a:solidFill>
              </a:rPr>
              <a:t>The cooled containers are then labeled. </a:t>
            </a:r>
          </a:p>
          <a:p>
            <a:r>
              <a:rPr lang="en-US" b="1" u="sng" dirty="0" smtClean="0">
                <a:solidFill>
                  <a:srgbClr val="FF0000"/>
                </a:solidFill>
              </a:rPr>
              <a:t>11) Warehousing and packaging: </a:t>
            </a:r>
          </a:p>
          <a:p>
            <a:r>
              <a:rPr lang="en-US" b="1" dirty="0" smtClean="0">
                <a:solidFill>
                  <a:srgbClr val="1A01AF"/>
                </a:solidFill>
              </a:rPr>
              <a:t>The cans of food product are then ware house (stored) and packed. </a:t>
            </a:r>
            <a:endParaRPr lang="en-US" b="1" dirty="0">
              <a:solidFill>
                <a:srgbClr val="1A01AF"/>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Documents and Settings\rahul\My Documents\My Pictures\canning_process.jpg"/>
          <p:cNvPicPr>
            <a:picLocks noChangeAspect="1" noChangeArrowheads="1"/>
          </p:cNvPicPr>
          <p:nvPr/>
        </p:nvPicPr>
        <p:blipFill>
          <a:blip r:embed="rId2"/>
          <a:srcRect/>
          <a:stretch>
            <a:fillRect/>
          </a:stretch>
        </p:blipFill>
        <p:spPr bwMode="auto">
          <a:xfrm>
            <a:off x="304800" y="533401"/>
            <a:ext cx="8534400" cy="56388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lstStyle/>
          <a:p>
            <a:pPr marL="0" indent="0" algn="ctr">
              <a:buFont typeface="Arial" charset="0"/>
              <a:buNone/>
            </a:pPr>
            <a:r>
              <a:rPr lang="en-US" sz="4800" dirty="0" smtClean="0">
                <a:solidFill>
                  <a:srgbClr val="FF0066"/>
                </a:solidFill>
                <a:latin typeface="Arial Rounded MT Bold" pitchFamily="34" charset="0"/>
              </a:rPr>
              <a:t>Unit – V</a:t>
            </a:r>
          </a:p>
          <a:p>
            <a:pPr marL="0" indent="0" algn="ctr">
              <a:buFont typeface="Arial" charset="0"/>
              <a:buNone/>
            </a:pPr>
            <a:r>
              <a:rPr lang="en-US" sz="7200" dirty="0" smtClean="0">
                <a:solidFill>
                  <a:srgbClr val="FF0066"/>
                </a:solidFill>
                <a:latin typeface="Arial Rounded MT Bold" pitchFamily="34" charset="0"/>
              </a:rPr>
              <a:t>Food Microbiology</a:t>
            </a:r>
            <a:endParaRPr lang="en-US" sz="4800" dirty="0">
              <a:solidFill>
                <a:srgbClr val="FF0066"/>
              </a:solidFill>
              <a:latin typeface="Arial Rounded MT Bold" pitchFamily="34" charset="0"/>
            </a:endParaRPr>
          </a:p>
          <a:p>
            <a:pPr marL="0" indent="0" algn="ctr">
              <a:buFont typeface="Arial" charset="0"/>
              <a:buNone/>
            </a:pPr>
            <a:endParaRPr lang="en-US" sz="3600" dirty="0" smtClean="0">
              <a:solidFill>
                <a:srgbClr val="0000CC"/>
              </a:solidFill>
              <a:latin typeface="Arial Rounded MT Bold" pitchFamily="34" charset="0"/>
            </a:endParaRPr>
          </a:p>
          <a:p>
            <a:pPr marL="0" indent="0" algn="ctr">
              <a:buFont typeface="Arial" charset="0"/>
              <a:buNone/>
            </a:pPr>
            <a:r>
              <a:rPr lang="en-US" sz="4800" dirty="0" smtClean="0">
                <a:solidFill>
                  <a:srgbClr val="0000CC"/>
                </a:solidFill>
                <a:latin typeface="Arial Rounded MT Bold" pitchFamily="34" charset="0"/>
              </a:rPr>
              <a:t>Mr</a:t>
            </a:r>
            <a:r>
              <a:rPr lang="en-US" sz="4800" dirty="0">
                <a:solidFill>
                  <a:srgbClr val="0000CC"/>
                </a:solidFill>
                <a:latin typeface="Arial Rounded MT Bold" pitchFamily="34" charset="0"/>
              </a:rPr>
              <a:t>. S. N. </a:t>
            </a:r>
            <a:r>
              <a:rPr lang="en-US" sz="4800" dirty="0" err="1">
                <a:solidFill>
                  <a:srgbClr val="0000CC"/>
                </a:solidFill>
                <a:latin typeface="Arial Rounded MT Bold" pitchFamily="34" charset="0"/>
              </a:rPr>
              <a:t>Mendhe</a:t>
            </a:r>
            <a:endParaRPr lang="en-US" sz="4800" dirty="0">
              <a:solidFill>
                <a:srgbClr val="0000CC"/>
              </a:solidFill>
              <a:latin typeface="Arial Rounded MT Bold" pitchFamily="34" charset="0"/>
            </a:endParaRPr>
          </a:p>
          <a:p>
            <a:pPr marL="0" indent="0" algn="ctr">
              <a:buFont typeface="Arial" charset="0"/>
              <a:buNone/>
            </a:pPr>
            <a:r>
              <a:rPr lang="en-US" sz="4800" dirty="0">
                <a:solidFill>
                  <a:srgbClr val="FF0000"/>
                </a:solidFill>
                <a:latin typeface="Arial Rounded MT Bold" pitchFamily="34" charset="0"/>
              </a:rPr>
              <a:t>Department of Microbiology,</a:t>
            </a:r>
          </a:p>
          <a:p>
            <a:pPr marL="0" indent="0" algn="ctr">
              <a:buFont typeface="Arial" charset="0"/>
              <a:buNone/>
            </a:pPr>
            <a:r>
              <a:rPr lang="en-US" sz="4800" dirty="0" err="1">
                <a:solidFill>
                  <a:srgbClr val="0000CC"/>
                </a:solidFill>
                <a:latin typeface="Arial Rounded MT Bold" pitchFamily="34" charset="0"/>
              </a:rPr>
              <a:t>Shri</a:t>
            </a:r>
            <a:r>
              <a:rPr lang="en-US" sz="4800" dirty="0">
                <a:solidFill>
                  <a:srgbClr val="0000CC"/>
                </a:solidFill>
                <a:latin typeface="Arial Rounded MT Bold" pitchFamily="34" charset="0"/>
              </a:rPr>
              <a:t> </a:t>
            </a:r>
            <a:r>
              <a:rPr lang="en-US" sz="4800" dirty="0" err="1">
                <a:solidFill>
                  <a:srgbClr val="0000CC"/>
                </a:solidFill>
                <a:latin typeface="Arial Rounded MT Bold" pitchFamily="34" charset="0"/>
              </a:rPr>
              <a:t>Shivaji</a:t>
            </a:r>
            <a:r>
              <a:rPr lang="en-US" sz="4800" dirty="0">
                <a:solidFill>
                  <a:srgbClr val="0000CC"/>
                </a:solidFill>
                <a:latin typeface="Arial Rounded MT Bold" pitchFamily="34" charset="0"/>
              </a:rPr>
              <a:t> Science and Arts College, </a:t>
            </a:r>
            <a:r>
              <a:rPr lang="en-US" sz="4800" dirty="0" err="1">
                <a:solidFill>
                  <a:srgbClr val="0000CC"/>
                </a:solidFill>
                <a:latin typeface="Arial Rounded MT Bold" pitchFamily="34" charset="0"/>
              </a:rPr>
              <a:t>Chikhli</a:t>
            </a:r>
            <a:endParaRPr lang="en-IN" sz="4800" dirty="0">
              <a:solidFill>
                <a:srgbClr val="0000CC"/>
              </a:solidFill>
              <a:latin typeface="Arial Rounded MT Bold" pitchFamily="34" charset="0"/>
            </a:endParaRPr>
          </a:p>
          <a:p>
            <a:endParaRPr lang="en-IN" dirty="0"/>
          </a:p>
        </p:txBody>
      </p:sp>
    </p:spTree>
    <p:extLst>
      <p:ext uri="{BB962C8B-B14F-4D97-AF65-F5344CB8AC3E}">
        <p14:creationId xmlns:p14="http://schemas.microsoft.com/office/powerpoint/2010/main" val="501117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upload.wikimedia.org/wikipedia/commons/thumb/7/7e/PreservedFood1.jpg/220px-PreservedFood1.jpg">
            <a:hlinkClick r:id="rId2"/>
          </p:cNvPr>
          <p:cNvPicPr>
            <a:picLocks noChangeAspect="1" noChangeArrowheads="1"/>
          </p:cNvPicPr>
          <p:nvPr/>
        </p:nvPicPr>
        <p:blipFill>
          <a:blip r:embed="rId3"/>
          <a:srcRect/>
          <a:stretch>
            <a:fillRect/>
          </a:stretch>
        </p:blipFill>
        <p:spPr bwMode="auto">
          <a:xfrm>
            <a:off x="838200" y="1295400"/>
            <a:ext cx="3200400" cy="2800351"/>
          </a:xfrm>
          <a:prstGeom prst="rect">
            <a:avLst/>
          </a:prstGeom>
          <a:noFill/>
        </p:spPr>
      </p:pic>
      <p:pic>
        <p:nvPicPr>
          <p:cNvPr id="1028" name="Picture 4" descr="http://upload.wikimedia.org/wikipedia/commons/thumb/d/d5/Spam_with_cans.jpeg/220px-Spam_with_cans.jpeg">
            <a:hlinkClick r:id="rId4"/>
          </p:cNvPr>
          <p:cNvPicPr>
            <a:picLocks noChangeAspect="1" noChangeArrowheads="1"/>
          </p:cNvPicPr>
          <p:nvPr/>
        </p:nvPicPr>
        <p:blipFill>
          <a:blip r:embed="rId5"/>
          <a:srcRect/>
          <a:stretch>
            <a:fillRect/>
          </a:stretch>
        </p:blipFill>
        <p:spPr bwMode="auto">
          <a:xfrm>
            <a:off x="4648200" y="2133600"/>
            <a:ext cx="3581400" cy="2209800"/>
          </a:xfrm>
          <a:prstGeom prst="rect">
            <a:avLst/>
          </a:prstGeom>
          <a:noFill/>
        </p:spPr>
      </p:pic>
      <p:sp>
        <p:nvSpPr>
          <p:cNvPr id="4" name="TextBox 3"/>
          <p:cNvSpPr txBox="1"/>
          <p:nvPr/>
        </p:nvSpPr>
        <p:spPr>
          <a:xfrm>
            <a:off x="685800" y="4876800"/>
            <a:ext cx="1752600" cy="381000"/>
          </a:xfrm>
          <a:prstGeom prst="rect">
            <a:avLst/>
          </a:prstGeom>
          <a:noFill/>
        </p:spPr>
        <p:txBody>
          <a:bodyPr wrap="square" rtlCol="0">
            <a:spAutoFit/>
          </a:bodyPr>
          <a:lstStyle/>
          <a:p>
            <a:r>
              <a:rPr lang="en-US" dirty="0" smtClean="0"/>
              <a:t>Preserved food</a:t>
            </a:r>
            <a:endParaRPr lang="en-US" dirty="0"/>
          </a:p>
        </p:txBody>
      </p:sp>
      <p:sp>
        <p:nvSpPr>
          <p:cNvPr id="5" name="TextBox 4"/>
          <p:cNvSpPr txBox="1"/>
          <p:nvPr/>
        </p:nvSpPr>
        <p:spPr>
          <a:xfrm>
            <a:off x="4419600" y="4800600"/>
            <a:ext cx="4114800" cy="646331"/>
          </a:xfrm>
          <a:prstGeom prst="rect">
            <a:avLst/>
          </a:prstGeom>
          <a:noFill/>
        </p:spPr>
        <p:txBody>
          <a:bodyPr wrap="square" rtlCol="0">
            <a:spAutoFit/>
          </a:bodyPr>
          <a:lstStyle/>
          <a:p>
            <a:r>
              <a:rPr lang="en-US" dirty="0" smtClean="0"/>
              <a:t>Spam is a canned and preserved meat product.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b="1" u="sng" dirty="0" smtClean="0">
                <a:solidFill>
                  <a:srgbClr val="FF0000"/>
                </a:solidFill>
              </a:rPr>
              <a:t>Heating at about 100 </a:t>
            </a:r>
            <a:r>
              <a:rPr lang="en-US" b="1" u="sng" baseline="30000" dirty="0" smtClean="0">
                <a:solidFill>
                  <a:srgbClr val="FF0000"/>
                </a:solidFill>
              </a:rPr>
              <a:t>0</a:t>
            </a:r>
            <a:r>
              <a:rPr lang="en-US" b="1" u="sng" dirty="0" smtClean="0">
                <a:solidFill>
                  <a:srgbClr val="FF0000"/>
                </a:solidFill>
              </a:rPr>
              <a:t>c</a:t>
            </a:r>
          </a:p>
          <a:p>
            <a:r>
              <a:rPr lang="en-US" dirty="0" smtClean="0">
                <a:solidFill>
                  <a:srgbClr val="1A01AF"/>
                </a:solidFill>
              </a:rPr>
              <a:t>Heating/boiling at about 100 </a:t>
            </a:r>
            <a:r>
              <a:rPr lang="en-US" baseline="30000" dirty="0" smtClean="0">
                <a:solidFill>
                  <a:srgbClr val="1A01AF"/>
                </a:solidFill>
              </a:rPr>
              <a:t>0</a:t>
            </a:r>
            <a:r>
              <a:rPr lang="en-US" dirty="0" smtClean="0">
                <a:solidFill>
                  <a:srgbClr val="1A01AF"/>
                </a:solidFill>
              </a:rPr>
              <a:t>c is commonly used in the home as method of preservation. </a:t>
            </a:r>
          </a:p>
          <a:p>
            <a:r>
              <a:rPr lang="en-US" dirty="0" smtClean="0">
                <a:solidFill>
                  <a:srgbClr val="1A01AF"/>
                </a:solidFill>
              </a:rPr>
              <a:t>Boiling destroys vegetative cells rarely the spores. </a:t>
            </a:r>
          </a:p>
          <a:p>
            <a:r>
              <a:rPr lang="en-US" dirty="0" smtClean="0">
                <a:solidFill>
                  <a:srgbClr val="1A01AF"/>
                </a:solidFill>
              </a:rPr>
              <a:t>A temp. of approximately 100 </a:t>
            </a:r>
            <a:r>
              <a:rPr lang="en-US" baseline="30000" dirty="0" smtClean="0">
                <a:solidFill>
                  <a:srgbClr val="1A01AF"/>
                </a:solidFill>
              </a:rPr>
              <a:t>0</a:t>
            </a:r>
            <a:r>
              <a:rPr lang="en-US" dirty="0" smtClean="0">
                <a:solidFill>
                  <a:srgbClr val="1A01AF"/>
                </a:solidFill>
              </a:rPr>
              <a:t>c is obtained by boiling a liquid food, by immersion of the container of food in boiling water or by exposure to flowing steam.</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b="1" dirty="0" smtClean="0">
                <a:solidFill>
                  <a:srgbClr val="C00000"/>
                </a:solidFill>
              </a:rPr>
              <a:t>2) </a:t>
            </a:r>
            <a:r>
              <a:rPr lang="en-US" sz="3200" b="1" u="sng" dirty="0" smtClean="0">
                <a:solidFill>
                  <a:srgbClr val="C00000"/>
                </a:solidFill>
              </a:rPr>
              <a:t>Preservation of food by Low Temperature</a:t>
            </a:r>
            <a:endParaRPr lang="en-US" sz="3200" dirty="0">
              <a:solidFill>
                <a:srgbClr val="C00000"/>
              </a:solidFill>
            </a:endParaRPr>
          </a:p>
        </p:txBody>
      </p:sp>
      <p:sp>
        <p:nvSpPr>
          <p:cNvPr id="3" name="Content Placeholder 2"/>
          <p:cNvSpPr>
            <a:spLocks noGrp="1"/>
          </p:cNvSpPr>
          <p:nvPr>
            <p:ph idx="1"/>
          </p:nvPr>
        </p:nvSpPr>
        <p:spPr>
          <a:xfrm>
            <a:off x="457200" y="1066800"/>
            <a:ext cx="8382000" cy="5486400"/>
          </a:xfrm>
        </p:spPr>
        <p:txBody>
          <a:bodyPr>
            <a:normAutofit fontScale="92500" lnSpcReduction="10000"/>
          </a:bodyPr>
          <a:lstStyle/>
          <a:p>
            <a:r>
              <a:rPr lang="en-US" b="1" dirty="0" smtClean="0">
                <a:solidFill>
                  <a:srgbClr val="1A01AF"/>
                </a:solidFill>
              </a:rPr>
              <a:t>Temperature around 0 </a:t>
            </a:r>
            <a:r>
              <a:rPr lang="en-US" b="1" baseline="30000" dirty="0" smtClean="0">
                <a:solidFill>
                  <a:srgbClr val="1A01AF"/>
                </a:solidFill>
              </a:rPr>
              <a:t>0</a:t>
            </a:r>
            <a:r>
              <a:rPr lang="en-US" b="1" dirty="0" smtClean="0">
                <a:solidFill>
                  <a:srgbClr val="1A01AF"/>
                </a:solidFill>
              </a:rPr>
              <a:t>c or lower retards the growth and metabolic activities of microorganisms.</a:t>
            </a:r>
          </a:p>
          <a:p>
            <a:r>
              <a:rPr lang="en-US" b="1" dirty="0" smtClean="0">
                <a:solidFill>
                  <a:srgbClr val="1A01AF"/>
                </a:solidFill>
              </a:rPr>
              <a:t> This is mainly due to the formation of ice crystals in the cell of microorganisms. </a:t>
            </a:r>
          </a:p>
          <a:p>
            <a:r>
              <a:rPr lang="en-US" b="1" dirty="0" smtClean="0">
                <a:solidFill>
                  <a:srgbClr val="1A01AF"/>
                </a:solidFill>
              </a:rPr>
              <a:t>This cuts the membrane or coagulates the proteins of microorganisms. </a:t>
            </a:r>
          </a:p>
          <a:p>
            <a:r>
              <a:rPr lang="en-US" b="1" dirty="0" smtClean="0">
                <a:solidFill>
                  <a:srgbClr val="1A01AF"/>
                </a:solidFill>
              </a:rPr>
              <a:t>Due to this microorganisms at a low temperature does not perform any metabolic activity and cannot multiply. </a:t>
            </a:r>
          </a:p>
          <a:p>
            <a:r>
              <a:rPr lang="en-US" b="1" dirty="0" smtClean="0">
                <a:solidFill>
                  <a:srgbClr val="1A01AF"/>
                </a:solidFill>
              </a:rPr>
              <a:t>Thus preventing the spoilage, the low temperature is considered as </a:t>
            </a:r>
            <a:r>
              <a:rPr lang="en-US" b="1" dirty="0" err="1" smtClean="0">
                <a:solidFill>
                  <a:srgbClr val="1A01AF"/>
                </a:solidFill>
              </a:rPr>
              <a:t>microbiostatic</a:t>
            </a:r>
            <a:r>
              <a:rPr lang="en-US" b="1" dirty="0" smtClean="0">
                <a:solidFill>
                  <a:srgbClr val="1A01AF"/>
                </a:solidFill>
              </a:rPr>
              <a:t>.</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77500" lnSpcReduction="20000"/>
          </a:bodyPr>
          <a:lstStyle/>
          <a:p>
            <a:r>
              <a:rPr lang="en-US" dirty="0" smtClean="0">
                <a:solidFill>
                  <a:srgbClr val="FF0000"/>
                </a:solidFill>
              </a:rPr>
              <a:t>METHODS:-</a:t>
            </a:r>
          </a:p>
          <a:p>
            <a:r>
              <a:rPr lang="en-US" b="1" dirty="0" smtClean="0">
                <a:solidFill>
                  <a:srgbClr val="1A01AF"/>
                </a:solidFill>
              </a:rPr>
              <a:t>Two methods are employed in the preservation of food by low temperature. </a:t>
            </a:r>
          </a:p>
          <a:p>
            <a:r>
              <a:rPr lang="en-US" dirty="0" smtClean="0">
                <a:solidFill>
                  <a:srgbClr val="FF0000"/>
                </a:solidFill>
              </a:rPr>
              <a:t>1) Chilling                2) Freezing</a:t>
            </a:r>
          </a:p>
          <a:p>
            <a:pPr lvl="0"/>
            <a:r>
              <a:rPr lang="en-US" b="1" u="sng" dirty="0" smtClean="0">
                <a:solidFill>
                  <a:srgbClr val="FF0000"/>
                </a:solidFill>
              </a:rPr>
              <a:t>Chilling (Cold Storage) </a:t>
            </a:r>
            <a:r>
              <a:rPr lang="en-US" dirty="0" smtClean="0"/>
              <a:t>:-</a:t>
            </a:r>
          </a:p>
          <a:p>
            <a:r>
              <a:rPr lang="en-US" b="1" dirty="0" smtClean="0">
                <a:solidFill>
                  <a:srgbClr val="1A01AF"/>
                </a:solidFill>
              </a:rPr>
              <a:t>The ordinary household refrigerators operating at 4-7 </a:t>
            </a:r>
            <a:r>
              <a:rPr lang="en-US" b="1" baseline="30000" dirty="0" smtClean="0">
                <a:solidFill>
                  <a:srgbClr val="1A01AF"/>
                </a:solidFill>
              </a:rPr>
              <a:t>0</a:t>
            </a:r>
            <a:r>
              <a:rPr lang="en-US" b="1" dirty="0" smtClean="0">
                <a:solidFill>
                  <a:srgbClr val="1A01AF"/>
                </a:solidFill>
              </a:rPr>
              <a:t>c keeps most foods in palatable condition for a few days. </a:t>
            </a:r>
          </a:p>
          <a:p>
            <a:r>
              <a:rPr lang="en-US" b="1" dirty="0" smtClean="0">
                <a:solidFill>
                  <a:srgbClr val="1A01AF"/>
                </a:solidFill>
              </a:rPr>
              <a:t>In this method the temperature is kept just above the freezing point.</a:t>
            </a:r>
          </a:p>
          <a:p>
            <a:r>
              <a:rPr lang="en-US" b="1" dirty="0" smtClean="0">
                <a:solidFill>
                  <a:srgbClr val="1A01AF"/>
                </a:solidFill>
              </a:rPr>
              <a:t>This involves cooling by ice, or mechanical refrigerators.</a:t>
            </a:r>
          </a:p>
          <a:p>
            <a:r>
              <a:rPr lang="en-US" b="1" dirty="0" smtClean="0">
                <a:solidFill>
                  <a:srgbClr val="1A01AF"/>
                </a:solidFill>
              </a:rPr>
              <a:t>This does not prevent multiplication of all organisms.</a:t>
            </a:r>
          </a:p>
          <a:p>
            <a:r>
              <a:rPr lang="en-US" b="1" dirty="0" smtClean="0">
                <a:solidFill>
                  <a:srgbClr val="1A01AF"/>
                </a:solidFill>
              </a:rPr>
              <a:t>Chilled foods therefore, cannot be kept for many weeks. </a:t>
            </a:r>
          </a:p>
          <a:p>
            <a:r>
              <a:rPr lang="en-US" b="1" dirty="0" smtClean="0">
                <a:solidFill>
                  <a:srgbClr val="1A01AF"/>
                </a:solidFill>
              </a:rPr>
              <a:t>Microbial growth ceases only when food is solidly frozen. </a:t>
            </a:r>
          </a:p>
          <a:p>
            <a:r>
              <a:rPr lang="en-US" b="1" dirty="0" smtClean="0">
                <a:solidFill>
                  <a:srgbClr val="1A01AF"/>
                </a:solidFill>
              </a:rPr>
              <a:t>This method is applied to preservation of most perishable foods including eggs, dairy products meats, sea foods, vegetables and fruits.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7500" lnSpcReduction="20000"/>
          </a:bodyPr>
          <a:lstStyle/>
          <a:p>
            <a:pPr lvl="0"/>
            <a:r>
              <a:rPr lang="en-US" b="1" u="sng" dirty="0" smtClean="0">
                <a:solidFill>
                  <a:srgbClr val="FF0000"/>
                </a:solidFill>
              </a:rPr>
              <a:t>Freezing ( Frozen Storage ) </a:t>
            </a:r>
            <a:r>
              <a:rPr lang="en-US" dirty="0" smtClean="0"/>
              <a:t>:- </a:t>
            </a:r>
          </a:p>
          <a:p>
            <a:r>
              <a:rPr lang="en-US" b="1" dirty="0" smtClean="0">
                <a:solidFill>
                  <a:srgbClr val="1A01AF"/>
                </a:solidFill>
              </a:rPr>
              <a:t>In this method, foods are frozen at the low temperature. </a:t>
            </a:r>
          </a:p>
          <a:p>
            <a:r>
              <a:rPr lang="en-US" b="1" dirty="0" smtClean="0">
                <a:solidFill>
                  <a:srgbClr val="1A01AF"/>
                </a:solidFill>
              </a:rPr>
              <a:t>By this method, foods can be stored for several months.</a:t>
            </a:r>
          </a:p>
          <a:p>
            <a:r>
              <a:rPr lang="en-US" b="1" dirty="0" smtClean="0">
                <a:solidFill>
                  <a:srgbClr val="1A01AF"/>
                </a:solidFill>
              </a:rPr>
              <a:t>In this method, properly prepared food is packed in containers or wrappers and subjected to freezing. </a:t>
            </a:r>
          </a:p>
          <a:p>
            <a:r>
              <a:rPr lang="en-US" b="1" dirty="0" smtClean="0">
                <a:solidFill>
                  <a:srgbClr val="1A01AF"/>
                </a:solidFill>
              </a:rPr>
              <a:t>Quick freezing is preferred to slow freezing.</a:t>
            </a:r>
          </a:p>
          <a:p>
            <a:r>
              <a:rPr lang="en-US" b="1" dirty="0" smtClean="0">
                <a:solidFill>
                  <a:srgbClr val="1A01AF"/>
                </a:solidFill>
              </a:rPr>
              <a:t>Quick freezing consist of freezing time of 30 minutes or less and the temperature between -18 c to -134 </a:t>
            </a:r>
            <a:r>
              <a:rPr lang="en-US" b="1" baseline="30000" dirty="0" smtClean="0">
                <a:solidFill>
                  <a:srgbClr val="1A01AF"/>
                </a:solidFill>
              </a:rPr>
              <a:t>0</a:t>
            </a:r>
            <a:r>
              <a:rPr lang="en-US" b="1" dirty="0" smtClean="0">
                <a:solidFill>
                  <a:srgbClr val="1A01AF"/>
                </a:solidFill>
              </a:rPr>
              <a:t>C.</a:t>
            </a:r>
          </a:p>
          <a:p>
            <a:r>
              <a:rPr lang="en-US" b="1" dirty="0" smtClean="0">
                <a:solidFill>
                  <a:srgbClr val="1A01AF"/>
                </a:solidFill>
              </a:rPr>
              <a:t>Slow freezing requires 3-72 hours and temperature varies downward from -15 </a:t>
            </a:r>
            <a:r>
              <a:rPr lang="en-US" b="1" baseline="30000" dirty="0" smtClean="0">
                <a:solidFill>
                  <a:srgbClr val="1A01AF"/>
                </a:solidFill>
              </a:rPr>
              <a:t>0</a:t>
            </a:r>
            <a:r>
              <a:rPr lang="en-US" b="1" dirty="0" smtClean="0">
                <a:solidFill>
                  <a:srgbClr val="1A01AF"/>
                </a:solidFill>
              </a:rPr>
              <a:t>C .</a:t>
            </a:r>
          </a:p>
          <a:p>
            <a:r>
              <a:rPr lang="en-US" b="1" u="sng" dirty="0" err="1" smtClean="0">
                <a:solidFill>
                  <a:srgbClr val="1A01AF"/>
                </a:solidFill>
              </a:rPr>
              <a:t>Dehydrofreezing</a:t>
            </a:r>
            <a:r>
              <a:rPr lang="en-US" b="1" dirty="0" smtClean="0">
                <a:solidFill>
                  <a:srgbClr val="1A01AF"/>
                </a:solidFill>
              </a:rPr>
              <a:t>:- Certain foods such as fruits, vegetables, fish and mushrooms now are being frozen by means of liquid nitrogen (-196 </a:t>
            </a:r>
            <a:r>
              <a:rPr lang="en-US" b="1" baseline="30000" dirty="0" smtClean="0">
                <a:solidFill>
                  <a:srgbClr val="1A01AF"/>
                </a:solidFill>
              </a:rPr>
              <a:t>0</a:t>
            </a:r>
            <a:r>
              <a:rPr lang="en-US" b="1" dirty="0" smtClean="0">
                <a:solidFill>
                  <a:srgbClr val="1A01AF"/>
                </a:solidFill>
              </a:rPr>
              <a:t>C) called </a:t>
            </a:r>
            <a:r>
              <a:rPr lang="en-US" b="1" dirty="0" err="1" smtClean="0">
                <a:solidFill>
                  <a:srgbClr val="1A01AF"/>
                </a:solidFill>
              </a:rPr>
              <a:t>dehydrofreezing</a:t>
            </a:r>
            <a:r>
              <a:rPr lang="en-US" b="1" dirty="0" smtClean="0">
                <a:solidFill>
                  <a:srgbClr val="1A01AF"/>
                </a:solidFill>
              </a:rPr>
              <a:t>. Deep freezers are readily available for this purpose.</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r>
              <a:rPr lang="en-US" b="1" dirty="0" smtClean="0">
                <a:solidFill>
                  <a:srgbClr val="FF0000"/>
                </a:solidFill>
              </a:rPr>
              <a:t>C) </a:t>
            </a:r>
            <a:r>
              <a:rPr lang="en-US" b="1" u="sng" dirty="0" smtClean="0">
                <a:solidFill>
                  <a:srgbClr val="FF0000"/>
                </a:solidFill>
              </a:rPr>
              <a:t>Preservation of food by Drying Or Dehydration</a:t>
            </a:r>
          </a:p>
          <a:p>
            <a:endParaRPr lang="en-US" dirty="0" smtClean="0">
              <a:solidFill>
                <a:srgbClr val="FF0000"/>
              </a:solidFill>
            </a:endParaRPr>
          </a:p>
          <a:p>
            <a:r>
              <a:rPr lang="en-US" b="1" dirty="0" smtClean="0">
                <a:solidFill>
                  <a:srgbClr val="1A01AF"/>
                </a:solidFill>
              </a:rPr>
              <a:t>Preservation of food by drying has been practiced from several centuries. </a:t>
            </a:r>
          </a:p>
          <a:p>
            <a:r>
              <a:rPr lang="en-US" b="1" dirty="0" smtClean="0">
                <a:solidFill>
                  <a:srgbClr val="1A01AF"/>
                </a:solidFill>
              </a:rPr>
              <a:t>Most foods contain enough moisture which permits the action of enzymes and growth of microorganisms. </a:t>
            </a:r>
          </a:p>
          <a:p>
            <a:r>
              <a:rPr lang="en-US" b="1" dirty="0" smtClean="0">
                <a:solidFill>
                  <a:srgbClr val="1A01AF"/>
                </a:solidFill>
              </a:rPr>
              <a:t>This method is based upon the removal of water which is principle factor required for life.</a:t>
            </a:r>
          </a:p>
          <a:p>
            <a:r>
              <a:rPr lang="en-US" b="1" dirty="0" smtClean="0">
                <a:solidFill>
                  <a:srgbClr val="1A01AF"/>
                </a:solidFill>
              </a:rPr>
              <a:t>This dehydration or drying of food makes the product stable and inhibits the growth of microorganisms and their enzymes as well. </a:t>
            </a:r>
          </a:p>
          <a:p>
            <a:r>
              <a:rPr lang="en-US" b="1" dirty="0" smtClean="0">
                <a:solidFill>
                  <a:srgbClr val="1A01AF"/>
                </a:solidFill>
              </a:rPr>
              <a:t>Thus, the preservative effect of dehydration is mainly due to </a:t>
            </a:r>
            <a:r>
              <a:rPr lang="en-US" b="1" dirty="0" err="1" smtClean="0">
                <a:solidFill>
                  <a:srgbClr val="1A01AF"/>
                </a:solidFill>
              </a:rPr>
              <a:t>microbiostasis</a:t>
            </a:r>
            <a:r>
              <a:rPr lang="en-US" b="1" dirty="0" smtClean="0">
                <a:solidFill>
                  <a:srgbClr val="1A01AF"/>
                </a:solidFill>
              </a:rPr>
              <a:t>. </a:t>
            </a:r>
          </a:p>
          <a:p>
            <a:r>
              <a:rPr lang="en-US" b="1" dirty="0" smtClean="0">
                <a:solidFill>
                  <a:srgbClr val="1A01AF"/>
                </a:solidFill>
              </a:rPr>
              <a:t>Drying of food to less than 10% free water prevents the spoilage.</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2938463" y="3505200"/>
            <a:ext cx="3267075" cy="2743200"/>
          </a:xfrm>
          <a:prstGeom prst="rect">
            <a:avLst/>
          </a:prstGeom>
          <a:noFill/>
          <a:ln w="9525">
            <a:noFill/>
            <a:miter lim="800000"/>
            <a:headEnd/>
            <a:tailEnd/>
          </a:ln>
          <a:effectLst/>
        </p:spPr>
      </p:pic>
      <p:sp>
        <p:nvSpPr>
          <p:cNvPr id="5" name="TextBox 4"/>
          <p:cNvSpPr txBox="1"/>
          <p:nvPr/>
        </p:nvSpPr>
        <p:spPr>
          <a:xfrm>
            <a:off x="990600" y="533400"/>
            <a:ext cx="7391400" cy="3046988"/>
          </a:xfrm>
          <a:prstGeom prst="rect">
            <a:avLst/>
          </a:prstGeom>
          <a:noFill/>
        </p:spPr>
        <p:txBody>
          <a:bodyPr wrap="square" rtlCol="0">
            <a:spAutoFit/>
          </a:bodyPr>
          <a:lstStyle/>
          <a:p>
            <a:r>
              <a:rPr lang="en-US" sz="2400" b="1" u="sng" dirty="0" smtClean="0">
                <a:solidFill>
                  <a:srgbClr val="FF0000"/>
                </a:solidFill>
              </a:rPr>
              <a:t>Methods of drying</a:t>
            </a:r>
            <a:r>
              <a:rPr lang="en-US" sz="2400" b="1" dirty="0" smtClean="0">
                <a:solidFill>
                  <a:srgbClr val="FF0000"/>
                </a:solidFill>
              </a:rPr>
              <a:t>:-</a:t>
            </a:r>
          </a:p>
          <a:p>
            <a:r>
              <a:rPr lang="en-US" sz="2400" dirty="0" smtClean="0"/>
              <a:t>	</a:t>
            </a:r>
            <a:r>
              <a:rPr lang="en-US" sz="2400" b="1" dirty="0" smtClean="0">
                <a:solidFill>
                  <a:srgbClr val="1A01AF"/>
                </a:solidFill>
              </a:rPr>
              <a:t>There are various methods of drying.</a:t>
            </a:r>
          </a:p>
          <a:p>
            <a:pPr lvl="0"/>
            <a:r>
              <a:rPr lang="en-US" sz="2400" b="1" dirty="0" smtClean="0">
                <a:solidFill>
                  <a:srgbClr val="FF0000"/>
                </a:solidFill>
              </a:rPr>
              <a:t>1) </a:t>
            </a:r>
            <a:r>
              <a:rPr lang="en-US" sz="2400" b="1" u="sng" dirty="0" smtClean="0">
                <a:solidFill>
                  <a:srgbClr val="FF0000"/>
                </a:solidFill>
              </a:rPr>
              <a:t>Sun-drying</a:t>
            </a:r>
            <a:r>
              <a:rPr lang="en-US" sz="2400" dirty="0" smtClean="0">
                <a:solidFill>
                  <a:srgbClr val="FF0000"/>
                </a:solidFill>
              </a:rPr>
              <a:t> </a:t>
            </a:r>
            <a:r>
              <a:rPr lang="en-US" sz="2400" b="1" dirty="0" smtClean="0">
                <a:solidFill>
                  <a:srgbClr val="1A01AF"/>
                </a:solidFill>
              </a:rPr>
              <a:t>– </a:t>
            </a:r>
          </a:p>
          <a:p>
            <a:pPr lvl="0"/>
            <a:r>
              <a:rPr lang="en-US" sz="2400" b="1" dirty="0" smtClean="0">
                <a:solidFill>
                  <a:srgbClr val="1A01AF"/>
                </a:solidFill>
              </a:rPr>
              <a:t>Sun drying is performed in climate with hot sun. This method is applied to certain fruits and vegetables. The fruits are spread out or trays and may be turned during drying. This is the natural method of drying.</a:t>
            </a:r>
            <a:r>
              <a:rPr lang="en-US" sz="2400" dirty="0" smtClean="0"/>
              <a:t> </a:t>
            </a:r>
          </a:p>
          <a:p>
            <a:pPr lvl="0"/>
            <a:r>
              <a:rPr lang="en-US" sz="2400" b="1" dirty="0" smtClean="0">
                <a:solidFill>
                  <a:srgbClr val="1A01AF"/>
                </a:solidFill>
              </a:rPr>
              <a:t>Examples - dried fish and dried rice noodle</a:t>
            </a:r>
            <a:endParaRPr lang="en-US" sz="2400" b="1" dirty="0">
              <a:solidFill>
                <a:srgbClr val="1A01AF"/>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1676400" y="3733800"/>
            <a:ext cx="5943600" cy="2590799"/>
          </a:xfrm>
          <a:prstGeom prst="rect">
            <a:avLst/>
          </a:prstGeom>
          <a:noFill/>
          <a:ln w="9525">
            <a:noFill/>
            <a:miter lim="800000"/>
            <a:headEnd/>
            <a:tailEnd/>
          </a:ln>
          <a:effectLst/>
        </p:spPr>
      </p:pic>
      <p:sp>
        <p:nvSpPr>
          <p:cNvPr id="3" name="TextBox 2"/>
          <p:cNvSpPr txBox="1"/>
          <p:nvPr/>
        </p:nvSpPr>
        <p:spPr>
          <a:xfrm>
            <a:off x="838200" y="381000"/>
            <a:ext cx="7924800" cy="3323987"/>
          </a:xfrm>
          <a:prstGeom prst="rect">
            <a:avLst/>
          </a:prstGeom>
          <a:noFill/>
        </p:spPr>
        <p:txBody>
          <a:bodyPr wrap="square" rtlCol="0">
            <a:spAutoFit/>
          </a:bodyPr>
          <a:lstStyle/>
          <a:p>
            <a:pPr lvl="0"/>
            <a:r>
              <a:rPr lang="en-US" sz="2400" b="1" dirty="0" smtClean="0">
                <a:solidFill>
                  <a:srgbClr val="FF0000"/>
                </a:solidFill>
              </a:rPr>
              <a:t>2) </a:t>
            </a:r>
            <a:r>
              <a:rPr lang="en-US" sz="2400" b="1" u="sng" dirty="0" smtClean="0">
                <a:solidFill>
                  <a:srgbClr val="FF0000"/>
                </a:solidFill>
              </a:rPr>
              <a:t>Drying by mechanical driers</a:t>
            </a:r>
            <a:r>
              <a:rPr lang="en-US" sz="2400" dirty="0" smtClean="0">
                <a:solidFill>
                  <a:srgbClr val="FF0000"/>
                </a:solidFill>
              </a:rPr>
              <a:t>:-  </a:t>
            </a:r>
          </a:p>
          <a:p>
            <a:pPr lvl="0"/>
            <a:r>
              <a:rPr lang="en-US" sz="2400" b="1" dirty="0" smtClean="0">
                <a:solidFill>
                  <a:srgbClr val="1A01AF"/>
                </a:solidFill>
              </a:rPr>
              <a:t>This artificial drying method consists of the passing of heated air with controlled humidity, over the food to be dried. Number of devices is used for mechanical drying. The simplest drier is the evaporator or kiln. The tunnel drier is another mechanical drier used for thoroughly drying of fruits. Liquid foods such as milk, juices, soups, may be evaporated by using </a:t>
            </a:r>
            <a:r>
              <a:rPr lang="en-US" sz="2400" b="1" dirty="0" err="1" smtClean="0">
                <a:solidFill>
                  <a:srgbClr val="1A01AF"/>
                </a:solidFill>
              </a:rPr>
              <a:t>vaccum</a:t>
            </a:r>
            <a:r>
              <a:rPr lang="en-US" sz="2400" b="1" dirty="0" smtClean="0">
                <a:solidFill>
                  <a:srgbClr val="1A01AF"/>
                </a:solidFill>
              </a:rPr>
              <a:t> pan.</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990600"/>
            <a:ext cx="7696200" cy="4832092"/>
          </a:xfrm>
          <a:prstGeom prst="rect">
            <a:avLst/>
          </a:prstGeom>
        </p:spPr>
        <p:txBody>
          <a:bodyPr wrap="square">
            <a:spAutoFit/>
          </a:bodyPr>
          <a:lstStyle/>
          <a:p>
            <a:pPr lvl="0"/>
            <a:r>
              <a:rPr lang="en-US" sz="2800" b="1" dirty="0" smtClean="0">
                <a:solidFill>
                  <a:srgbClr val="FF0000"/>
                </a:solidFill>
              </a:rPr>
              <a:t>3) </a:t>
            </a:r>
            <a:r>
              <a:rPr lang="en-US" sz="2800" b="1" u="sng" dirty="0" smtClean="0">
                <a:solidFill>
                  <a:srgbClr val="FF0000"/>
                </a:solidFill>
              </a:rPr>
              <a:t>Freeze Drying (</a:t>
            </a:r>
            <a:r>
              <a:rPr lang="en-US" sz="2800" b="1" u="sng" dirty="0" err="1" smtClean="0">
                <a:solidFill>
                  <a:srgbClr val="FF0000"/>
                </a:solidFill>
              </a:rPr>
              <a:t>Lyophilization</a:t>
            </a:r>
            <a:r>
              <a:rPr lang="en-US" sz="2800" dirty="0" smtClean="0">
                <a:solidFill>
                  <a:srgbClr val="FF0000"/>
                </a:solidFill>
              </a:rPr>
              <a:t>):- </a:t>
            </a:r>
          </a:p>
          <a:p>
            <a:pPr lvl="0"/>
            <a:endParaRPr lang="en-US" sz="2800" dirty="0" smtClean="0">
              <a:solidFill>
                <a:srgbClr val="FF0000"/>
              </a:solidFill>
            </a:endParaRPr>
          </a:p>
          <a:p>
            <a:pPr lvl="0">
              <a:buFont typeface="Arial" pitchFamily="34" charset="0"/>
              <a:buChar char="•"/>
            </a:pPr>
            <a:r>
              <a:rPr lang="en-US" sz="2800" b="1" dirty="0" smtClean="0">
                <a:solidFill>
                  <a:srgbClr val="1A01AF"/>
                </a:solidFill>
              </a:rPr>
              <a:t>In this process, foods are frozen and then dried by means of vacuum and heat. </a:t>
            </a:r>
          </a:p>
          <a:p>
            <a:pPr lvl="0">
              <a:buFont typeface="Arial" pitchFamily="34" charset="0"/>
              <a:buChar char="•"/>
            </a:pPr>
            <a:r>
              <a:rPr lang="en-US" sz="2800" b="1" dirty="0" smtClean="0">
                <a:solidFill>
                  <a:srgbClr val="1A01AF"/>
                </a:solidFill>
              </a:rPr>
              <a:t>This method is used for number of foods including meat,  poultry,  </a:t>
            </a:r>
            <a:r>
              <a:rPr lang="en-US" sz="2800" b="1" dirty="0" err="1" smtClean="0">
                <a:solidFill>
                  <a:srgbClr val="1A01AF"/>
                </a:solidFill>
              </a:rPr>
              <a:t>seafoods</a:t>
            </a:r>
            <a:r>
              <a:rPr lang="en-US" sz="2800" b="1" dirty="0" smtClean="0">
                <a:solidFill>
                  <a:srgbClr val="1A01AF"/>
                </a:solidFill>
              </a:rPr>
              <a:t>, fruits, vegetables and coffee. </a:t>
            </a:r>
          </a:p>
          <a:p>
            <a:pPr lvl="0">
              <a:buFont typeface="Arial" pitchFamily="34" charset="0"/>
              <a:buChar char="•"/>
            </a:pPr>
            <a:endParaRPr lang="en-US" sz="2800" b="1" dirty="0" smtClean="0">
              <a:solidFill>
                <a:srgbClr val="1A01AF"/>
              </a:solidFill>
            </a:endParaRPr>
          </a:p>
          <a:p>
            <a:r>
              <a:rPr lang="en-US" sz="2800" b="1" dirty="0" smtClean="0">
                <a:solidFill>
                  <a:srgbClr val="1A01AF"/>
                </a:solidFill>
              </a:rPr>
              <a:t>Food-</a:t>
            </a:r>
            <a:r>
              <a:rPr lang="en-US" sz="2800" b="1" dirty="0" smtClean="0">
                <a:solidFill>
                  <a:srgbClr val="1A01AF"/>
                </a:solidFill>
                <a:sym typeface="Wingdings"/>
              </a:rPr>
              <a:t></a:t>
            </a:r>
            <a:r>
              <a:rPr lang="en-US" sz="2800" b="1" dirty="0" smtClean="0">
                <a:solidFill>
                  <a:srgbClr val="1A01AF"/>
                </a:solidFill>
              </a:rPr>
              <a:t>freezing at low temp --</a:t>
            </a:r>
            <a:r>
              <a:rPr lang="en-US" sz="2800" b="1" dirty="0" smtClean="0">
                <a:solidFill>
                  <a:srgbClr val="1A01AF"/>
                </a:solidFill>
                <a:sym typeface="Wingdings"/>
              </a:rPr>
              <a:t></a:t>
            </a:r>
            <a:r>
              <a:rPr lang="en-US" sz="2800" b="1" dirty="0" smtClean="0">
                <a:solidFill>
                  <a:srgbClr val="1A01AF"/>
                </a:solidFill>
              </a:rPr>
              <a:t>frozen food </a:t>
            </a:r>
            <a:r>
              <a:rPr lang="en-US" sz="2800" b="1" dirty="0" smtClean="0">
                <a:solidFill>
                  <a:srgbClr val="1A01AF"/>
                </a:solidFill>
                <a:sym typeface="Wingdings"/>
              </a:rPr>
              <a:t></a:t>
            </a:r>
            <a:r>
              <a:rPr lang="en-US" sz="2800" b="1" dirty="0" err="1" smtClean="0">
                <a:solidFill>
                  <a:srgbClr val="1A01AF"/>
                </a:solidFill>
              </a:rPr>
              <a:t>Vaccum</a:t>
            </a:r>
            <a:r>
              <a:rPr lang="en-US" sz="2800" b="1" dirty="0" smtClean="0">
                <a:solidFill>
                  <a:srgbClr val="1A01AF"/>
                </a:solidFill>
              </a:rPr>
              <a:t> drying </a:t>
            </a:r>
            <a:r>
              <a:rPr lang="en-US" sz="2800" b="1" dirty="0" smtClean="0">
                <a:solidFill>
                  <a:srgbClr val="1A01AF"/>
                </a:solidFill>
                <a:sym typeface="Wingdings"/>
              </a:rPr>
              <a:t></a:t>
            </a:r>
            <a:r>
              <a:rPr lang="en-US" sz="2800" b="1" dirty="0" err="1" smtClean="0">
                <a:solidFill>
                  <a:srgbClr val="1A01AF"/>
                </a:solidFill>
              </a:rPr>
              <a:t>Vaccum</a:t>
            </a:r>
            <a:r>
              <a:rPr lang="en-US" sz="2800" b="1" dirty="0" smtClean="0">
                <a:solidFill>
                  <a:srgbClr val="1A01AF"/>
                </a:solidFill>
              </a:rPr>
              <a:t> heated pan -</a:t>
            </a:r>
            <a:r>
              <a:rPr lang="en-US" sz="2800" b="1" dirty="0" smtClean="0">
                <a:solidFill>
                  <a:srgbClr val="1A01AF"/>
                </a:solidFill>
                <a:sym typeface="Wingdings"/>
              </a:rPr>
              <a:t></a:t>
            </a:r>
            <a:r>
              <a:rPr lang="en-US" sz="2800" b="1" dirty="0" smtClean="0">
                <a:solidFill>
                  <a:srgbClr val="1A01AF"/>
                </a:solidFill>
              </a:rPr>
              <a:t>freeze dried food.</a:t>
            </a:r>
            <a:endParaRPr lang="en-US" sz="2800" b="1" dirty="0">
              <a:solidFill>
                <a:srgbClr val="1A01AF"/>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u="sng" dirty="0" smtClean="0"/>
              <a:t/>
            </a:r>
            <a:br>
              <a:rPr lang="en-US" b="1" u="sng" dirty="0" smtClean="0"/>
            </a:br>
            <a:r>
              <a:rPr lang="en-US" sz="3600" b="1" u="sng" dirty="0" smtClean="0">
                <a:solidFill>
                  <a:srgbClr val="FF0000"/>
                </a:solidFill>
              </a:rPr>
              <a:t>Preservation of Food By High Osmotic Pressure</a:t>
            </a:r>
            <a:r>
              <a:rPr lang="en-US" sz="3600" dirty="0" smtClean="0">
                <a:solidFill>
                  <a:srgbClr val="FF0000"/>
                </a:solidFill>
              </a:rPr>
              <a:t>:-</a:t>
            </a:r>
            <a:r>
              <a:rPr lang="en-US" sz="3600" dirty="0" smtClean="0"/>
              <a:t/>
            </a:r>
            <a:br>
              <a:rPr lang="en-US" sz="3600" dirty="0" smtClean="0"/>
            </a:br>
            <a:endParaRPr lang="en-US" sz="3600" dirty="0"/>
          </a:p>
        </p:txBody>
      </p:sp>
      <p:sp>
        <p:nvSpPr>
          <p:cNvPr id="3" name="Content Placeholder 2"/>
          <p:cNvSpPr>
            <a:spLocks noGrp="1"/>
          </p:cNvSpPr>
          <p:nvPr>
            <p:ph idx="1"/>
          </p:nvPr>
        </p:nvSpPr>
        <p:spPr/>
        <p:txBody>
          <a:bodyPr>
            <a:normAutofit lnSpcReduction="10000"/>
          </a:bodyPr>
          <a:lstStyle/>
          <a:p>
            <a:r>
              <a:rPr lang="en-US" b="1" dirty="0" smtClean="0">
                <a:solidFill>
                  <a:srgbClr val="1A01AF"/>
                </a:solidFill>
              </a:rPr>
              <a:t>Some foods are protected from microbial spoilage by the addition of high concentration of salt or sugar. </a:t>
            </a:r>
          </a:p>
          <a:p>
            <a:r>
              <a:rPr lang="en-US" b="1" dirty="0" smtClean="0">
                <a:solidFill>
                  <a:srgbClr val="1A01AF"/>
                </a:solidFill>
              </a:rPr>
              <a:t>The osmotic pressure of a solution depends on concentration of dissolved substances. (Salt/sugar) in solution. </a:t>
            </a:r>
          </a:p>
          <a:p>
            <a:r>
              <a:rPr lang="en-US" b="1" dirty="0" smtClean="0">
                <a:solidFill>
                  <a:srgbClr val="1A01AF"/>
                </a:solidFill>
              </a:rPr>
              <a:t>Solutions having extremely high osmotic pressure must be used top prevent the spoilage.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r>
              <a:rPr lang="en-US" b="1" dirty="0" smtClean="0">
                <a:solidFill>
                  <a:srgbClr val="FF0000"/>
                </a:solidFill>
              </a:rPr>
              <a:t>1.</a:t>
            </a:r>
            <a:r>
              <a:rPr lang="en-US" b="1" dirty="0" smtClean="0">
                <a:solidFill>
                  <a:srgbClr val="7030A0"/>
                </a:solidFill>
              </a:rPr>
              <a:t> Cereal And Cereal Products</a:t>
            </a:r>
          </a:p>
          <a:p>
            <a:r>
              <a:rPr lang="en-US" b="1" dirty="0" smtClean="0">
                <a:solidFill>
                  <a:srgbClr val="FF0000"/>
                </a:solidFill>
              </a:rPr>
              <a:t>2.</a:t>
            </a:r>
            <a:r>
              <a:rPr lang="en-US" b="1" dirty="0" smtClean="0">
                <a:solidFill>
                  <a:srgbClr val="7030A0"/>
                </a:solidFill>
              </a:rPr>
              <a:t> Vegetables</a:t>
            </a:r>
          </a:p>
          <a:p>
            <a:r>
              <a:rPr lang="en-US" b="1" dirty="0" smtClean="0">
                <a:solidFill>
                  <a:srgbClr val="FF0000"/>
                </a:solidFill>
              </a:rPr>
              <a:t>3.</a:t>
            </a:r>
            <a:r>
              <a:rPr lang="en-US" b="1" dirty="0" smtClean="0">
                <a:solidFill>
                  <a:srgbClr val="7030A0"/>
                </a:solidFill>
              </a:rPr>
              <a:t> Fruits</a:t>
            </a:r>
          </a:p>
          <a:p>
            <a:r>
              <a:rPr lang="en-US" b="1" dirty="0" smtClean="0">
                <a:solidFill>
                  <a:srgbClr val="FF0000"/>
                </a:solidFill>
              </a:rPr>
              <a:t>4.</a:t>
            </a:r>
            <a:r>
              <a:rPr lang="en-US" b="1" dirty="0" smtClean="0">
                <a:solidFill>
                  <a:srgbClr val="7030A0"/>
                </a:solidFill>
              </a:rPr>
              <a:t> Milk And Dairy Products</a:t>
            </a:r>
          </a:p>
          <a:p>
            <a:r>
              <a:rPr lang="en-US" b="1" dirty="0" smtClean="0">
                <a:solidFill>
                  <a:srgbClr val="FF0000"/>
                </a:solidFill>
              </a:rPr>
              <a:t>5.</a:t>
            </a:r>
            <a:r>
              <a:rPr lang="en-US" b="1" dirty="0" smtClean="0">
                <a:solidFill>
                  <a:srgbClr val="7030A0"/>
                </a:solidFill>
              </a:rPr>
              <a:t> Meat And Poultry</a:t>
            </a:r>
          </a:p>
          <a:p>
            <a:r>
              <a:rPr lang="en-US" b="1" dirty="0" smtClean="0">
                <a:solidFill>
                  <a:srgbClr val="FF0000"/>
                </a:solidFill>
              </a:rPr>
              <a:t>6.</a:t>
            </a:r>
            <a:r>
              <a:rPr lang="en-US" b="1" dirty="0" smtClean="0">
                <a:solidFill>
                  <a:srgbClr val="7030A0"/>
                </a:solidFill>
              </a:rPr>
              <a:t> Eggs</a:t>
            </a:r>
          </a:p>
          <a:p>
            <a:r>
              <a:rPr lang="en-US" b="1" dirty="0" smtClean="0">
                <a:solidFill>
                  <a:srgbClr val="FF0000"/>
                </a:solidFill>
              </a:rPr>
              <a:t>7.</a:t>
            </a:r>
            <a:r>
              <a:rPr lang="en-US" b="1" dirty="0" smtClean="0">
                <a:solidFill>
                  <a:srgbClr val="7030A0"/>
                </a:solidFill>
              </a:rPr>
              <a:t> Sea Foods </a:t>
            </a:r>
          </a:p>
          <a:p>
            <a:r>
              <a:rPr lang="en-US" b="1" dirty="0" smtClean="0">
                <a:solidFill>
                  <a:srgbClr val="FF0000"/>
                </a:solidFill>
              </a:rPr>
              <a:t>8.</a:t>
            </a:r>
            <a:r>
              <a:rPr lang="en-US" b="1" dirty="0" smtClean="0">
                <a:solidFill>
                  <a:srgbClr val="7030A0"/>
                </a:solidFill>
              </a:rPr>
              <a:t> Sugar And Sugar Products.</a:t>
            </a:r>
          </a:p>
          <a:p>
            <a:endParaRPr lang="en-US" b="1" dirty="0" smtClean="0">
              <a:solidFill>
                <a:srgbClr val="7030A0"/>
              </a:solidFill>
            </a:endParaRPr>
          </a:p>
          <a:p>
            <a:r>
              <a:rPr lang="en-US" b="1" dirty="0" smtClean="0">
                <a:solidFill>
                  <a:srgbClr val="00B050"/>
                </a:solidFill>
              </a:rPr>
              <a:t>Broadly, these may be considered as plant products and animal products. </a:t>
            </a:r>
            <a:endParaRPr lang="en-US" b="1" dirty="0">
              <a:solidFill>
                <a:srgbClr val="00B05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20000"/>
          </a:bodyPr>
          <a:lstStyle/>
          <a:p>
            <a:r>
              <a:rPr lang="en-US" b="1" u="sng" dirty="0" smtClean="0">
                <a:solidFill>
                  <a:srgbClr val="FF0000"/>
                </a:solidFill>
              </a:rPr>
              <a:t>Mechanism</a:t>
            </a:r>
            <a:r>
              <a:rPr lang="en-US" dirty="0" smtClean="0">
                <a:solidFill>
                  <a:srgbClr val="FF0000"/>
                </a:solidFill>
              </a:rPr>
              <a:t>: - </a:t>
            </a:r>
          </a:p>
          <a:p>
            <a:r>
              <a:rPr lang="en-US" b="1" dirty="0" smtClean="0">
                <a:solidFill>
                  <a:srgbClr val="1A01AF"/>
                </a:solidFill>
              </a:rPr>
              <a:t>High concentration of salt / sugar causes withdrawal of water from the cell. This causes shrinkage of the </a:t>
            </a:r>
            <a:r>
              <a:rPr lang="en-US" b="1" dirty="0" err="1" smtClean="0">
                <a:solidFill>
                  <a:srgbClr val="1A01AF"/>
                </a:solidFill>
              </a:rPr>
              <a:t>cytoplasmic</a:t>
            </a:r>
            <a:r>
              <a:rPr lang="en-US" b="1" dirty="0" smtClean="0">
                <a:solidFill>
                  <a:srgbClr val="1A01AF"/>
                </a:solidFill>
              </a:rPr>
              <a:t> content. </a:t>
            </a:r>
          </a:p>
          <a:p>
            <a:r>
              <a:rPr lang="en-US" b="1" dirty="0" smtClean="0">
                <a:solidFill>
                  <a:srgbClr val="1A01AF"/>
                </a:solidFill>
              </a:rPr>
              <a:t>This results in the inhibition of cell metabolism and it’s growth, consequently followed by cell death. </a:t>
            </a:r>
          </a:p>
          <a:p>
            <a:r>
              <a:rPr lang="en-US" b="1" dirty="0" smtClean="0">
                <a:solidFill>
                  <a:srgbClr val="1A01AF"/>
                </a:solidFill>
              </a:rPr>
              <a:t>The salt concentration 20- 30 % usually prevents the growth of great majority of microbial species with the exception of few </a:t>
            </a:r>
            <a:r>
              <a:rPr lang="en-US" b="1" dirty="0" err="1" smtClean="0">
                <a:solidFill>
                  <a:srgbClr val="1A01AF"/>
                </a:solidFill>
              </a:rPr>
              <a:t>halophiles</a:t>
            </a:r>
            <a:r>
              <a:rPr lang="en-US" b="1" dirty="0" smtClean="0">
                <a:solidFill>
                  <a:srgbClr val="1A01AF"/>
                </a:solidFill>
              </a:rPr>
              <a:t>. </a:t>
            </a:r>
          </a:p>
          <a:p>
            <a:r>
              <a:rPr lang="en-US" b="1" dirty="0" smtClean="0">
                <a:solidFill>
                  <a:srgbClr val="1A01AF"/>
                </a:solidFill>
              </a:rPr>
              <a:t>Cane sugar in a concentration of 60-70% usually prevents growth of all the types of </a:t>
            </a:r>
            <a:r>
              <a:rPr lang="en-US" b="1" dirty="0" err="1" smtClean="0">
                <a:solidFill>
                  <a:srgbClr val="1A01AF"/>
                </a:solidFill>
              </a:rPr>
              <a:t>moicroorganisms</a:t>
            </a:r>
            <a:r>
              <a:rPr lang="en-US" b="1" dirty="0" smtClean="0">
                <a:solidFill>
                  <a:srgbClr val="1A01AF"/>
                </a:solidFill>
              </a:rPr>
              <a:t>.</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0000" lnSpcReduction="20000"/>
          </a:bodyPr>
          <a:lstStyle/>
          <a:p>
            <a:r>
              <a:rPr lang="en-US" b="1" u="sng" dirty="0" smtClean="0">
                <a:solidFill>
                  <a:srgbClr val="FF0000"/>
                </a:solidFill>
              </a:rPr>
              <a:t>Applications:</a:t>
            </a:r>
            <a:r>
              <a:rPr lang="en-US" dirty="0" smtClean="0">
                <a:solidFill>
                  <a:srgbClr val="FF0000"/>
                </a:solidFill>
              </a:rPr>
              <a:t>- </a:t>
            </a:r>
          </a:p>
          <a:p>
            <a:r>
              <a:rPr lang="en-US" b="1" dirty="0" smtClean="0">
                <a:solidFill>
                  <a:srgbClr val="1A01AF"/>
                </a:solidFill>
                <a:latin typeface="Arial Narrow" pitchFamily="34" charset="0"/>
              </a:rPr>
              <a:t>Salt is widely used to preserve certain foods. </a:t>
            </a:r>
          </a:p>
          <a:p>
            <a:r>
              <a:rPr lang="en-US" b="1" dirty="0" smtClean="0">
                <a:solidFill>
                  <a:srgbClr val="1A01AF"/>
                </a:solidFill>
                <a:latin typeface="Arial Narrow" pitchFamily="34" charset="0"/>
              </a:rPr>
              <a:t>The salting and brining of fish, coring of beef (flesh of animal) and brining of green olives are examples of the use of high salt concentration. </a:t>
            </a:r>
          </a:p>
          <a:p>
            <a:r>
              <a:rPr lang="en-US" b="1" dirty="0" smtClean="0">
                <a:solidFill>
                  <a:srgbClr val="1A01AF"/>
                </a:solidFill>
                <a:latin typeface="Arial Narrow" pitchFamily="34" charset="0"/>
              </a:rPr>
              <a:t>Salts are used for the preservation of other foods such as bacon (meat of pig), pork (flesh of pig) &amp; anchovies (small fish marine).</a:t>
            </a:r>
          </a:p>
          <a:p>
            <a:r>
              <a:rPr lang="en-US" b="1" dirty="0" smtClean="0">
                <a:solidFill>
                  <a:srgbClr val="1A01AF"/>
                </a:solidFill>
                <a:latin typeface="Arial Narrow" pitchFamily="34" charset="0"/>
              </a:rPr>
              <a:t>In the process of pickling , high concentration of salt with a very acidic environment is quite effective in controlling the growth of most spoilage causing microorganisms.</a:t>
            </a:r>
          </a:p>
          <a:p>
            <a:r>
              <a:rPr lang="en-US" b="1" dirty="0" smtClean="0">
                <a:solidFill>
                  <a:srgbClr val="1A01AF"/>
                </a:solidFill>
                <a:latin typeface="Arial Narrow" pitchFamily="34" charset="0"/>
              </a:rPr>
              <a:t>Preservation of jellies, jams, honey, sweetened condensed milk and syrup is because of high sugar content which produces high osmotic pressure.</a:t>
            </a:r>
          </a:p>
          <a:p>
            <a:r>
              <a:rPr lang="en-US" b="1" dirty="0" smtClean="0">
                <a:solidFill>
                  <a:srgbClr val="1A01AF"/>
                </a:solidFill>
                <a:latin typeface="Arial Narrow" pitchFamily="34" charset="0"/>
              </a:rPr>
              <a:t>Sugar is used to preserve fruits, either in syrup with fruit such as </a:t>
            </a:r>
            <a:r>
              <a:rPr lang="en-US" b="1" dirty="0" smtClean="0">
                <a:solidFill>
                  <a:srgbClr val="1A01AF"/>
                </a:solidFill>
                <a:latin typeface="Arial Narrow" pitchFamily="34" charset="0"/>
                <a:hlinkClick r:id="rId2" action="ppaction://hlinkfile" tooltip="Apple"/>
              </a:rPr>
              <a:t>apples</a:t>
            </a:r>
            <a:r>
              <a:rPr lang="en-US" b="1" dirty="0" smtClean="0">
                <a:solidFill>
                  <a:srgbClr val="1A01AF"/>
                </a:solidFill>
                <a:latin typeface="Arial Narrow" pitchFamily="34" charset="0"/>
              </a:rPr>
              <a:t>, </a:t>
            </a:r>
            <a:r>
              <a:rPr lang="en-US" b="1" dirty="0" smtClean="0">
                <a:solidFill>
                  <a:srgbClr val="1A01AF"/>
                </a:solidFill>
                <a:latin typeface="Arial Narrow" pitchFamily="34" charset="0"/>
                <a:hlinkClick r:id="rId3" action="ppaction://hlinkfile" tooltip="Pear"/>
              </a:rPr>
              <a:t>pears</a:t>
            </a:r>
            <a:r>
              <a:rPr lang="en-US" b="1" dirty="0" smtClean="0">
                <a:solidFill>
                  <a:srgbClr val="1A01AF"/>
                </a:solidFill>
                <a:latin typeface="Arial Narrow" pitchFamily="34" charset="0"/>
              </a:rPr>
              <a:t>, </a:t>
            </a:r>
            <a:r>
              <a:rPr lang="en-US" b="1" dirty="0" smtClean="0">
                <a:solidFill>
                  <a:srgbClr val="1A01AF"/>
                </a:solidFill>
                <a:latin typeface="Arial Narrow" pitchFamily="34" charset="0"/>
                <a:hlinkClick r:id="rId4" action="ppaction://hlinkfile" tooltip="Peach"/>
              </a:rPr>
              <a:t>peaches</a:t>
            </a:r>
            <a:r>
              <a:rPr lang="en-US" b="1" dirty="0" smtClean="0">
                <a:solidFill>
                  <a:srgbClr val="1A01AF"/>
                </a:solidFill>
                <a:latin typeface="Arial Narrow" pitchFamily="34" charset="0"/>
              </a:rPr>
              <a:t>, </a:t>
            </a:r>
            <a:r>
              <a:rPr lang="en-US" b="1" dirty="0" smtClean="0">
                <a:solidFill>
                  <a:srgbClr val="1A01AF"/>
                </a:solidFill>
                <a:latin typeface="Arial Narrow" pitchFamily="34" charset="0"/>
                <a:hlinkClick r:id="rId5" action="ppaction://hlinkfile" tooltip="Apricot"/>
              </a:rPr>
              <a:t>apricots</a:t>
            </a:r>
            <a:r>
              <a:rPr lang="en-US" b="1" dirty="0" smtClean="0">
                <a:solidFill>
                  <a:srgbClr val="1A01AF"/>
                </a:solidFill>
                <a:latin typeface="Arial Narrow" pitchFamily="34" charset="0"/>
              </a:rPr>
              <a:t>, </a:t>
            </a:r>
            <a:r>
              <a:rPr lang="en-US" b="1" dirty="0" smtClean="0">
                <a:solidFill>
                  <a:srgbClr val="1A01AF"/>
                </a:solidFill>
                <a:latin typeface="Arial Narrow" pitchFamily="34" charset="0"/>
                <a:hlinkClick r:id="rId6" action="ppaction://hlinkfile" tooltip="Plum"/>
              </a:rPr>
              <a:t>plums</a:t>
            </a:r>
            <a:r>
              <a:rPr lang="en-US" b="1" dirty="0" smtClean="0">
                <a:solidFill>
                  <a:srgbClr val="1A01AF"/>
                </a:solidFill>
                <a:latin typeface="Arial Narrow" pitchFamily="34" charset="0"/>
              </a:rPr>
              <a:t> or in crystallized form where the preserved material is cooked in sugar to the point of </a:t>
            </a:r>
            <a:r>
              <a:rPr lang="en-US" b="1" dirty="0" err="1" smtClean="0">
                <a:solidFill>
                  <a:srgbClr val="1A01AF"/>
                </a:solidFill>
                <a:latin typeface="Arial Narrow" pitchFamily="34" charset="0"/>
              </a:rPr>
              <a:t>crystallisation</a:t>
            </a:r>
            <a:r>
              <a:rPr lang="en-US" b="1" dirty="0" smtClean="0">
                <a:solidFill>
                  <a:srgbClr val="1A01AF"/>
                </a:solidFill>
                <a:latin typeface="Arial Narrow" pitchFamily="34" charset="0"/>
              </a:rPr>
              <a:t> and the resultant product is then stored dry. </a:t>
            </a:r>
          </a:p>
          <a:p>
            <a:endParaRPr lang="en-US" b="1" dirty="0" smtClean="0">
              <a:solidFill>
                <a:srgbClr val="1A01AF"/>
              </a:solidFill>
            </a:endParaRP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Preservation Of Food By Radiations (</a:t>
            </a:r>
            <a:r>
              <a:rPr lang="en-US" b="1" dirty="0" err="1" smtClean="0">
                <a:solidFill>
                  <a:srgbClr val="FF0000"/>
                </a:solidFill>
              </a:rPr>
              <a:t>Radappertization</a:t>
            </a:r>
            <a:r>
              <a:rPr lang="en-US" b="1" dirty="0" smtClean="0">
                <a:solidFill>
                  <a:srgbClr val="FF0000"/>
                </a:solidFill>
              </a:rPr>
              <a:t>)</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b="1" dirty="0" smtClean="0">
                <a:solidFill>
                  <a:srgbClr val="1A01AF"/>
                </a:solidFill>
                <a:latin typeface="Arial Narrow" pitchFamily="34" charset="0"/>
              </a:rPr>
              <a:t>Foods can be sterilized by an appropriate radiation dosages. </a:t>
            </a:r>
          </a:p>
          <a:p>
            <a:r>
              <a:rPr lang="en-US" b="1" dirty="0" smtClean="0">
                <a:solidFill>
                  <a:srgbClr val="1A01AF"/>
                </a:solidFill>
                <a:latin typeface="Arial Narrow" pitchFamily="34" charset="0"/>
              </a:rPr>
              <a:t>Radiations can sterilize the food with very little rise in temperature of the food product.</a:t>
            </a:r>
          </a:p>
          <a:p>
            <a:r>
              <a:rPr lang="en-US" b="1" dirty="0" smtClean="0">
                <a:solidFill>
                  <a:srgbClr val="1A01AF"/>
                </a:solidFill>
                <a:latin typeface="Arial Narrow" pitchFamily="34" charset="0"/>
              </a:rPr>
              <a:t>This is frequently referred as cold sterilization.</a:t>
            </a:r>
          </a:p>
          <a:p>
            <a:r>
              <a:rPr lang="en-US" b="1" dirty="0" smtClean="0">
                <a:solidFill>
                  <a:srgbClr val="1A01AF"/>
                </a:solidFill>
                <a:latin typeface="Arial Narrow" pitchFamily="34" charset="0"/>
              </a:rPr>
              <a:t>Radiations increases the storage life of food.</a:t>
            </a:r>
          </a:p>
          <a:p>
            <a:r>
              <a:rPr lang="en-US" b="1" dirty="0" smtClean="0">
                <a:solidFill>
                  <a:srgbClr val="1A01AF"/>
                </a:solidFill>
                <a:latin typeface="Arial Narrow" pitchFamily="34" charset="0"/>
              </a:rPr>
              <a:t>Radiations both ionizing and non-ionizing radiations finds applications in the food preservation.</a:t>
            </a:r>
            <a:endParaRPr lang="en-US" b="1" dirty="0">
              <a:solidFill>
                <a:srgbClr val="1A01AF"/>
              </a:solidFill>
              <a:latin typeface="Arial Narrow"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5821363"/>
          </a:xfrm>
        </p:spPr>
        <p:txBody>
          <a:bodyPr>
            <a:normAutofit fontScale="92500"/>
          </a:bodyPr>
          <a:lstStyle/>
          <a:p>
            <a:pPr lvl="0"/>
            <a:r>
              <a:rPr lang="en-US" b="1" dirty="0" smtClean="0">
                <a:solidFill>
                  <a:srgbClr val="FF0000"/>
                </a:solidFill>
              </a:rPr>
              <a:t>Ultraviolet Radiations (Non-Ionizing Radiations) : </a:t>
            </a:r>
          </a:p>
          <a:p>
            <a:r>
              <a:rPr lang="en-US" b="1" dirty="0" smtClean="0">
                <a:solidFill>
                  <a:srgbClr val="1A01AF"/>
                </a:solidFill>
              </a:rPr>
              <a:t>Ultraviolet radiation includes radiation from 150 to 3900 </a:t>
            </a:r>
            <a:r>
              <a:rPr lang="en-US" b="1" dirty="0" err="1" smtClean="0">
                <a:solidFill>
                  <a:srgbClr val="1A01AF"/>
                </a:solidFill>
              </a:rPr>
              <a:t>A</a:t>
            </a:r>
            <a:r>
              <a:rPr lang="en-US" b="1" baseline="30000" dirty="0" err="1" smtClean="0">
                <a:solidFill>
                  <a:srgbClr val="1A01AF"/>
                </a:solidFill>
              </a:rPr>
              <a:t>o</a:t>
            </a:r>
            <a:r>
              <a:rPr lang="en-US" b="1" dirty="0" smtClean="0">
                <a:solidFill>
                  <a:srgbClr val="1A01AF"/>
                </a:solidFill>
              </a:rPr>
              <a:t>. </a:t>
            </a:r>
          </a:p>
          <a:p>
            <a:r>
              <a:rPr lang="en-US" b="1" dirty="0" smtClean="0">
                <a:solidFill>
                  <a:srgbClr val="1A01AF"/>
                </a:solidFill>
              </a:rPr>
              <a:t>It is less energetic and does not ionize the molecule. U.V. radiation is used to kill the microorganisms, but U.V. radiations have less penetration power.</a:t>
            </a:r>
          </a:p>
          <a:p>
            <a:r>
              <a:rPr lang="en-US" b="1" dirty="0" smtClean="0">
                <a:solidFill>
                  <a:srgbClr val="1A01AF"/>
                </a:solidFill>
              </a:rPr>
              <a:t>Therefore, U.V. radiations are effective on the surfaces of food but do not penetrate the food. </a:t>
            </a:r>
          </a:p>
          <a:p>
            <a:r>
              <a:rPr lang="en-US" b="1" dirty="0" smtClean="0">
                <a:solidFill>
                  <a:srgbClr val="1A01AF"/>
                </a:solidFill>
              </a:rPr>
              <a:t>U.V. light around wavelength 2600 </a:t>
            </a:r>
            <a:r>
              <a:rPr lang="en-US" b="1" dirty="0" err="1" smtClean="0">
                <a:solidFill>
                  <a:srgbClr val="1A01AF"/>
                </a:solidFill>
              </a:rPr>
              <a:t>A</a:t>
            </a:r>
            <a:r>
              <a:rPr lang="en-US" b="1" baseline="30000" dirty="0" err="1" smtClean="0">
                <a:solidFill>
                  <a:srgbClr val="1A01AF"/>
                </a:solidFill>
              </a:rPr>
              <a:t>o</a:t>
            </a:r>
            <a:r>
              <a:rPr lang="en-US" b="1" dirty="0" smtClean="0">
                <a:solidFill>
                  <a:srgbClr val="1A01AF"/>
                </a:solidFill>
              </a:rPr>
              <a:t> has highest germicidal property. </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b="1" dirty="0" smtClean="0">
                <a:solidFill>
                  <a:srgbClr val="1A01AF"/>
                </a:solidFill>
              </a:rPr>
              <a:t>U.V. radiations are used to kill the microorganisms on the surface of laboratory and food handling equipments. </a:t>
            </a:r>
          </a:p>
          <a:p>
            <a:r>
              <a:rPr lang="en-US" b="1" dirty="0" smtClean="0">
                <a:solidFill>
                  <a:srgbClr val="1A01AF"/>
                </a:solidFill>
              </a:rPr>
              <a:t>U.V. lamps are placed on ceiling of room to reduce the microbial population in hospitals, packaging rooms and in food, dairy and pharmaceutical industries. </a:t>
            </a:r>
          </a:p>
          <a:p>
            <a:r>
              <a:rPr lang="en-US" b="1" dirty="0" smtClean="0">
                <a:solidFill>
                  <a:srgbClr val="1A01AF"/>
                </a:solidFill>
              </a:rPr>
              <a:t>U.V. light kills the microorganisms by forming certain abnormal structure i.e. Thymine </a:t>
            </a:r>
            <a:r>
              <a:rPr lang="en-US" b="1" dirty="0" err="1" smtClean="0">
                <a:solidFill>
                  <a:srgbClr val="1A01AF"/>
                </a:solidFill>
              </a:rPr>
              <a:t>dimer</a:t>
            </a:r>
            <a:r>
              <a:rPr lang="en-US" b="1" dirty="0" smtClean="0">
                <a:solidFill>
                  <a:srgbClr val="1A01AF"/>
                </a:solidFill>
              </a:rPr>
              <a:t> (T=T) in DNA.</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85000" lnSpcReduction="20000"/>
          </a:bodyPr>
          <a:lstStyle/>
          <a:p>
            <a:r>
              <a:rPr lang="en-US" b="1" dirty="0" smtClean="0">
                <a:solidFill>
                  <a:srgbClr val="FF0000"/>
                </a:solidFill>
              </a:rPr>
              <a:t>ii) Gamma rays : (ionizing radiation) :</a:t>
            </a:r>
          </a:p>
          <a:p>
            <a:r>
              <a:rPr lang="en-US" b="1" dirty="0" smtClean="0">
                <a:solidFill>
                  <a:srgbClr val="1A01AF"/>
                </a:solidFill>
              </a:rPr>
              <a:t>These are the ionizing radiation and are excellent sterilizing agent. </a:t>
            </a:r>
          </a:p>
          <a:p>
            <a:r>
              <a:rPr lang="en-US" b="1" dirty="0" smtClean="0">
                <a:solidFill>
                  <a:srgbClr val="1A01AF"/>
                </a:solidFill>
              </a:rPr>
              <a:t>These are the radiation of short wavelength and high energy. </a:t>
            </a:r>
          </a:p>
          <a:p>
            <a:r>
              <a:rPr lang="en-US" b="1" dirty="0" smtClean="0">
                <a:solidFill>
                  <a:srgbClr val="1A01AF"/>
                </a:solidFill>
              </a:rPr>
              <a:t>These radiations have great penetration power and penetrates deep into objects (about 15 cm in most food).</a:t>
            </a:r>
          </a:p>
          <a:p>
            <a:r>
              <a:rPr lang="en-US" b="1" dirty="0" smtClean="0">
                <a:solidFill>
                  <a:srgbClr val="FF0000"/>
                </a:solidFill>
              </a:rPr>
              <a:t>Mechanisms of action:- </a:t>
            </a:r>
          </a:p>
          <a:p>
            <a:r>
              <a:rPr lang="en-US" b="1" dirty="0" smtClean="0">
                <a:solidFill>
                  <a:srgbClr val="1A01AF"/>
                </a:solidFill>
              </a:rPr>
              <a:t>they acts by pulling electrons away from molecules and ionize them and are therefore called ionizing radiation. </a:t>
            </a:r>
          </a:p>
          <a:p>
            <a:r>
              <a:rPr lang="en-US" b="1" dirty="0" smtClean="0">
                <a:solidFill>
                  <a:srgbClr val="1A01AF"/>
                </a:solidFill>
              </a:rPr>
              <a:t>When they pass through the cells, they form free hydrogen and hydroxyl radicals and some peroxides, which in turn reacts with cellular constituents and bring about damage to the cell.</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6324600"/>
          </a:xfrm>
        </p:spPr>
        <p:txBody>
          <a:bodyPr>
            <a:normAutofit fontScale="85000" lnSpcReduction="20000"/>
          </a:bodyPr>
          <a:lstStyle/>
          <a:p>
            <a:r>
              <a:rPr lang="en-US" b="1" dirty="0" smtClean="0">
                <a:solidFill>
                  <a:srgbClr val="FF0000"/>
                </a:solidFill>
              </a:rPr>
              <a:t>Production :- </a:t>
            </a:r>
          </a:p>
          <a:p>
            <a:r>
              <a:rPr lang="en-US" b="1" dirty="0" smtClean="0">
                <a:solidFill>
                  <a:srgbClr val="1A01AF"/>
                </a:solidFill>
              </a:rPr>
              <a:t>gamma rays may be artificially produced from radioactive material such as Co-60. These radiations are emitted during radioisotope decay.</a:t>
            </a:r>
          </a:p>
          <a:p>
            <a:r>
              <a:rPr lang="en-US" b="1" dirty="0" smtClean="0">
                <a:solidFill>
                  <a:srgbClr val="FF0000"/>
                </a:solidFill>
              </a:rPr>
              <a:t>Applications :- </a:t>
            </a:r>
          </a:p>
          <a:p>
            <a:r>
              <a:rPr lang="en-US" b="1" dirty="0" smtClean="0">
                <a:solidFill>
                  <a:srgbClr val="1A01AF"/>
                </a:solidFill>
              </a:rPr>
              <a:t>gamma rays have been used in the preservation of fresh perishable foods such as meat, sea-foods in paper or plastic bags.</a:t>
            </a:r>
          </a:p>
          <a:p>
            <a:r>
              <a:rPr lang="en-US" b="1" dirty="0" smtClean="0">
                <a:solidFill>
                  <a:srgbClr val="1A01AF"/>
                </a:solidFill>
              </a:rPr>
              <a:t>In some Countries, Gamma radiations are used to increase the storage life of fruits and vegetables. Gamma rays are used in the cold sterilization of antibiotics, hormones, sutures and plastic disposable materials such as syringes.</a:t>
            </a:r>
          </a:p>
          <a:p>
            <a:r>
              <a:rPr lang="en-US" b="1" dirty="0" smtClean="0">
                <a:solidFill>
                  <a:srgbClr val="1A01AF"/>
                </a:solidFill>
              </a:rPr>
              <a:t>However, this process has not been widely used because of high cost of production and concerns about the effect of gamma radiations on food. </a:t>
            </a:r>
          </a:p>
          <a:p>
            <a:r>
              <a:rPr lang="en-US" b="1" dirty="0" smtClean="0">
                <a:solidFill>
                  <a:srgbClr val="1A01AF"/>
                </a:solidFill>
              </a:rPr>
              <a:t>But in future it will be more extensively used.</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77500" lnSpcReduction="20000"/>
          </a:bodyPr>
          <a:lstStyle/>
          <a:p>
            <a:r>
              <a:rPr lang="en-US" b="1" dirty="0" smtClean="0">
                <a:solidFill>
                  <a:srgbClr val="FF0000"/>
                </a:solidFill>
              </a:rPr>
              <a:t>Preservation of food by the use of Chemical Preservatives </a:t>
            </a:r>
            <a:endParaRPr lang="en-US" dirty="0" smtClean="0">
              <a:solidFill>
                <a:srgbClr val="FF0000"/>
              </a:solidFill>
            </a:endParaRPr>
          </a:p>
          <a:p>
            <a:r>
              <a:rPr lang="en-US" b="1" dirty="0" smtClean="0">
                <a:solidFill>
                  <a:srgbClr val="1A01AF"/>
                </a:solidFill>
              </a:rPr>
              <a:t>Some foods are preserved by the addition of chemical preservatives. </a:t>
            </a:r>
          </a:p>
          <a:p>
            <a:r>
              <a:rPr lang="en-US" b="1" dirty="0" smtClean="0">
                <a:solidFill>
                  <a:srgbClr val="1A01AF"/>
                </a:solidFill>
              </a:rPr>
              <a:t>Chemical preservatives are added to food to prevent microbiological spoilage. </a:t>
            </a:r>
          </a:p>
          <a:p>
            <a:r>
              <a:rPr lang="en-US" b="1" dirty="0" smtClean="0">
                <a:solidFill>
                  <a:srgbClr val="1A01AF"/>
                </a:solidFill>
              </a:rPr>
              <a:t>Chemical preservative either kills microorganisms or inhibits their growth. </a:t>
            </a:r>
          </a:p>
          <a:p>
            <a:r>
              <a:rPr lang="en-US" b="1" dirty="0" smtClean="0">
                <a:solidFill>
                  <a:srgbClr val="1A01AF"/>
                </a:solidFill>
              </a:rPr>
              <a:t>For a chemical substance to use as a food preservative, prior approval of food and drug administration is required. </a:t>
            </a:r>
          </a:p>
          <a:p>
            <a:r>
              <a:rPr lang="en-US" b="1" dirty="0" smtClean="0">
                <a:solidFill>
                  <a:srgbClr val="1A01AF"/>
                </a:solidFill>
              </a:rPr>
              <a:t>Several organic and inorganic compounds are used as chemical preservatives in food. </a:t>
            </a:r>
          </a:p>
          <a:p>
            <a:r>
              <a:rPr lang="en-US" b="1" dirty="0" smtClean="0">
                <a:solidFill>
                  <a:srgbClr val="1A01AF"/>
                </a:solidFill>
              </a:rPr>
              <a:t>These have marked </a:t>
            </a:r>
            <a:r>
              <a:rPr lang="en-US" b="1" dirty="0" err="1" smtClean="0">
                <a:solidFill>
                  <a:srgbClr val="1A01AF"/>
                </a:solidFill>
              </a:rPr>
              <a:t>microbiostatic</a:t>
            </a:r>
            <a:r>
              <a:rPr lang="en-US" b="1" dirty="0" smtClean="0">
                <a:solidFill>
                  <a:srgbClr val="1A01AF"/>
                </a:solidFill>
              </a:rPr>
              <a:t> and </a:t>
            </a:r>
            <a:r>
              <a:rPr lang="en-US" b="1" dirty="0" err="1" smtClean="0">
                <a:solidFill>
                  <a:srgbClr val="1A01AF"/>
                </a:solidFill>
              </a:rPr>
              <a:t>microbicidal</a:t>
            </a:r>
            <a:r>
              <a:rPr lang="en-US" b="1" dirty="0" smtClean="0">
                <a:solidFill>
                  <a:srgbClr val="1A01AF"/>
                </a:solidFill>
              </a:rPr>
              <a:t> action. </a:t>
            </a:r>
          </a:p>
          <a:p>
            <a:r>
              <a:rPr lang="en-US" b="1" dirty="0" smtClean="0">
                <a:solidFill>
                  <a:srgbClr val="1A01AF"/>
                </a:solidFill>
              </a:rPr>
              <a:t>Some of these chemical preservatives are added directly and some others are developed during fermentation of foods.</a:t>
            </a:r>
          </a:p>
          <a:p>
            <a:pPr>
              <a:buNone/>
            </a:pPr>
            <a:endParaRPr lang="en-US" dirty="0" smtClean="0"/>
          </a:p>
          <a:p>
            <a:pPr>
              <a:buNone/>
            </a:pPr>
            <a:endParaRPr lang="en-US" dirty="0" smtClean="0"/>
          </a:p>
          <a:p>
            <a:pPr>
              <a:buNone/>
            </a:pPr>
            <a:endParaRPr lang="en-US" dirty="0" smtClean="0"/>
          </a:p>
          <a:p>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3398" y="381000"/>
          <a:ext cx="8305801" cy="5902327"/>
        </p:xfrm>
        <a:graphic>
          <a:graphicData uri="http://schemas.openxmlformats.org/drawingml/2006/table">
            <a:tbl>
              <a:tblPr/>
              <a:tblGrid>
                <a:gridCol w="573029"/>
                <a:gridCol w="2703573"/>
                <a:gridCol w="2133600"/>
                <a:gridCol w="2895599"/>
              </a:tblGrid>
              <a:tr h="446992">
                <a:tc>
                  <a:txBody>
                    <a:bodyPr/>
                    <a:lstStyle/>
                    <a:p>
                      <a:pPr marL="0" marR="0" algn="just">
                        <a:lnSpc>
                          <a:spcPct val="150000"/>
                        </a:lnSpc>
                      </a:pPr>
                      <a:r>
                        <a:rPr lang="en-US" sz="1400" dirty="0">
                          <a:latin typeface="Calibri"/>
                          <a:ea typeface="Times New Roman"/>
                          <a:cs typeface="Times New Roman"/>
                        </a:rPr>
                        <a:t>SN</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pPr>
                      <a:r>
                        <a:rPr lang="en-US" sz="1400" dirty="0">
                          <a:latin typeface="Calibri"/>
                          <a:ea typeface="Times New Roman"/>
                          <a:cs typeface="Times New Roman"/>
                        </a:rPr>
                        <a:t>Name of chemical </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pPr>
                      <a:r>
                        <a:rPr lang="en-US" sz="1400">
                          <a:latin typeface="Calibri"/>
                          <a:ea typeface="Times New Roman"/>
                          <a:cs typeface="Times New Roman"/>
                        </a:rPr>
                        <a:t>Organism affected </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pPr>
                      <a:r>
                        <a:rPr lang="en-US" sz="1400">
                          <a:latin typeface="Calibri"/>
                          <a:ea typeface="Times New Roman"/>
                          <a:cs typeface="Times New Roman"/>
                        </a:rPr>
                        <a:t>Application </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7951">
                <a:tc>
                  <a:txBody>
                    <a:bodyPr/>
                    <a:lstStyle/>
                    <a:p>
                      <a:pPr marL="0" marR="0" algn="ctr">
                        <a:lnSpc>
                          <a:spcPct val="150000"/>
                        </a:lnSpc>
                      </a:pPr>
                      <a:r>
                        <a:rPr lang="en-US" sz="1400" b="1" dirty="0">
                          <a:latin typeface="Calibri"/>
                          <a:ea typeface="Times New Roman"/>
                          <a:cs typeface="Times New Roman"/>
                        </a:rPr>
                        <a:t>1</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Benzoic acid &amp; benzoates</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Yeast and molds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Preservative in bottled soft drinks, fruit juices, jellies, apples, tomato ketchups.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5257">
                <a:tc>
                  <a:txBody>
                    <a:bodyPr/>
                    <a:lstStyle/>
                    <a:p>
                      <a:pPr marL="0" marR="0" algn="ctr">
                        <a:lnSpc>
                          <a:spcPct val="150000"/>
                        </a:lnSpc>
                      </a:pPr>
                      <a:r>
                        <a:rPr lang="en-US" sz="1400" b="1" dirty="0">
                          <a:latin typeface="Calibri"/>
                          <a:ea typeface="Times New Roman"/>
                          <a:cs typeface="Times New Roman"/>
                        </a:rPr>
                        <a:t>2</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Boric acid </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Prevents the growth of bacteria</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Preservation of butter.</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0645">
                <a:tc>
                  <a:txBody>
                    <a:bodyPr/>
                    <a:lstStyle/>
                    <a:p>
                      <a:pPr marL="0" marR="0" algn="ctr">
                        <a:lnSpc>
                          <a:spcPct val="150000"/>
                        </a:lnSpc>
                      </a:pPr>
                      <a:r>
                        <a:rPr lang="en-US" sz="1400" b="1">
                          <a:latin typeface="Calibri"/>
                          <a:ea typeface="Times New Roman"/>
                          <a:cs typeface="Times New Roman"/>
                        </a:rPr>
                        <a:t>3</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Sodium sulphite or sodium bisulfate or potassium bisulfate or sodium metabisulfite or potassium bisulfite</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Insect &amp; microorganism</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Used as preservative, antioxidants, antibrowing agent in fruit juices, wines, dry fruits, syrups.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786">
                <a:tc>
                  <a:txBody>
                    <a:bodyPr/>
                    <a:lstStyle/>
                    <a:p>
                      <a:pPr marL="0" marR="0" algn="ctr">
                        <a:lnSpc>
                          <a:spcPct val="150000"/>
                        </a:lnSpc>
                      </a:pPr>
                      <a:r>
                        <a:rPr lang="en-US" sz="1400" b="1">
                          <a:latin typeface="Calibri"/>
                          <a:ea typeface="Times New Roman"/>
                          <a:cs typeface="Times New Roman"/>
                        </a:rPr>
                        <a:t>4</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Sodium nitrite or sod.nitrate </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Inhibitory to bacteria </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Curing and meat &amp; fish</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5257">
                <a:tc>
                  <a:txBody>
                    <a:bodyPr/>
                    <a:lstStyle/>
                    <a:p>
                      <a:pPr marL="0" marR="0" algn="ctr">
                        <a:lnSpc>
                          <a:spcPct val="150000"/>
                        </a:lnSpc>
                      </a:pPr>
                      <a:r>
                        <a:rPr lang="en-US" sz="1400" b="1">
                          <a:latin typeface="Calibri"/>
                          <a:ea typeface="Times New Roman"/>
                          <a:cs typeface="Times New Roman"/>
                        </a:rPr>
                        <a:t>5</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SO</a:t>
                      </a:r>
                      <a:r>
                        <a:rPr lang="en-US" sz="1600" b="1" baseline="-25000">
                          <a:solidFill>
                            <a:srgbClr val="1A01AF"/>
                          </a:solidFill>
                          <a:latin typeface="Calibri"/>
                          <a:ea typeface="Times New Roman"/>
                          <a:cs typeface="Times New Roman"/>
                        </a:rPr>
                        <a:t>2</a:t>
                      </a:r>
                      <a:endParaRPr lang="en-US" sz="1600" b="1">
                        <a:solidFill>
                          <a:srgbClr val="1A01AF"/>
                        </a:solidFill>
                        <a:latin typeface="Calibri"/>
                        <a:ea typeface="Times New Roman"/>
                        <a:cs typeface="Times New Roman"/>
                      </a:endParaRP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Microorganism of diff. species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Used as gas to treat drying fruits used in wine making process.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5257">
                <a:tc>
                  <a:txBody>
                    <a:bodyPr/>
                    <a:lstStyle/>
                    <a:p>
                      <a:pPr marL="0" marR="0" algn="ctr">
                        <a:lnSpc>
                          <a:spcPct val="150000"/>
                        </a:lnSpc>
                      </a:pPr>
                      <a:r>
                        <a:rPr lang="en-US" sz="1400" b="1">
                          <a:latin typeface="Calibri"/>
                          <a:ea typeface="Times New Roman"/>
                          <a:cs typeface="Times New Roman"/>
                        </a:rPr>
                        <a:t>6</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Propionic acid &amp; propionates (organic)</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Molds </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Breads, Cakes, some cheeses.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5257">
                <a:tc>
                  <a:txBody>
                    <a:bodyPr/>
                    <a:lstStyle/>
                    <a:p>
                      <a:pPr marL="0" marR="0" algn="ctr">
                        <a:lnSpc>
                          <a:spcPct val="150000"/>
                        </a:lnSpc>
                      </a:pPr>
                      <a:r>
                        <a:rPr lang="en-US" sz="1400" b="1">
                          <a:latin typeface="Calibri"/>
                          <a:ea typeface="Times New Roman"/>
                          <a:cs typeface="Times New Roman"/>
                        </a:rPr>
                        <a:t>7</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Sorbic acid &amp; sorbates</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Molds </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Hard cheese, figs, syrups, jellies and cakes.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1143000"/>
          <a:ext cx="8305801" cy="4188460"/>
        </p:xfrm>
        <a:graphic>
          <a:graphicData uri="http://schemas.openxmlformats.org/drawingml/2006/table">
            <a:tbl>
              <a:tblPr/>
              <a:tblGrid>
                <a:gridCol w="573029"/>
                <a:gridCol w="2703573"/>
                <a:gridCol w="1981198"/>
                <a:gridCol w="3048001"/>
              </a:tblGrid>
              <a:tr h="277330">
                <a:tc>
                  <a:txBody>
                    <a:bodyPr/>
                    <a:lstStyle/>
                    <a:p>
                      <a:pPr marL="0" marR="0" algn="ctr">
                        <a:lnSpc>
                          <a:spcPct val="150000"/>
                        </a:lnSpc>
                      </a:pPr>
                      <a:r>
                        <a:rPr lang="en-US" sz="1400" dirty="0">
                          <a:latin typeface="Calibri"/>
                          <a:ea typeface="Times New Roman"/>
                          <a:cs typeface="Times New Roman"/>
                        </a:rPr>
                        <a:t>8</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Salicylic acid &amp; </a:t>
                      </a:r>
                      <a:r>
                        <a:rPr lang="en-US" sz="1600" b="1" dirty="0" err="1">
                          <a:solidFill>
                            <a:srgbClr val="1A01AF"/>
                          </a:solidFill>
                          <a:latin typeface="Calibri"/>
                          <a:ea typeface="Times New Roman"/>
                          <a:cs typeface="Times New Roman"/>
                        </a:rPr>
                        <a:t>sallicylates</a:t>
                      </a:r>
                      <a:r>
                        <a:rPr lang="en-US" sz="1600" b="1" dirty="0">
                          <a:solidFill>
                            <a:srgbClr val="1A01AF"/>
                          </a:solidFill>
                          <a:latin typeface="Calibri"/>
                          <a:ea typeface="Times New Roman"/>
                          <a:cs typeface="Times New Roman"/>
                        </a:rPr>
                        <a:t> </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Inhibits microorganisms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Preservation of fruits and vegetables (provides the acidity).</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1990">
                <a:tc>
                  <a:txBody>
                    <a:bodyPr/>
                    <a:lstStyle/>
                    <a:p>
                      <a:pPr marL="0" marR="0" algn="ctr">
                        <a:lnSpc>
                          <a:spcPct val="150000"/>
                        </a:lnSpc>
                      </a:pPr>
                      <a:r>
                        <a:rPr lang="en-US" sz="1400">
                          <a:latin typeface="Calibri"/>
                          <a:ea typeface="Times New Roman"/>
                          <a:cs typeface="Times New Roman"/>
                        </a:rPr>
                        <a:t>9</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Lactic acid </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Inhibitory to microorganisms (bacteria)</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Used as acid </a:t>
                      </a:r>
                      <a:r>
                        <a:rPr lang="en-US" sz="1600" b="1" dirty="0" err="1">
                          <a:solidFill>
                            <a:srgbClr val="1A01AF"/>
                          </a:solidFill>
                          <a:latin typeface="Calibri"/>
                          <a:ea typeface="Times New Roman"/>
                          <a:cs typeface="Times New Roman"/>
                        </a:rPr>
                        <a:t>ulents</a:t>
                      </a:r>
                      <a:r>
                        <a:rPr lang="en-US" sz="1600" b="1" dirty="0">
                          <a:solidFill>
                            <a:srgbClr val="1A01AF"/>
                          </a:solidFill>
                          <a:latin typeface="Calibri"/>
                          <a:ea typeface="Times New Roman"/>
                          <a:cs typeface="Times New Roman"/>
                        </a:rPr>
                        <a:t>, used in preservation of carbonated beverages. Cottage cheese. Produced within the food by pickles, sauerkraut, and fermented milk products.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330">
                <a:tc>
                  <a:txBody>
                    <a:bodyPr/>
                    <a:lstStyle/>
                    <a:p>
                      <a:pPr marL="0" marR="0" algn="ctr">
                        <a:lnSpc>
                          <a:spcPct val="150000"/>
                        </a:lnSpc>
                      </a:pPr>
                      <a:r>
                        <a:rPr lang="en-US" sz="1400">
                          <a:latin typeface="Calibri"/>
                          <a:ea typeface="Times New Roman"/>
                          <a:cs typeface="Times New Roman"/>
                        </a:rPr>
                        <a:t>10</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Acetic acid </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Inhibits microorganisms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Used as </a:t>
                      </a:r>
                      <a:r>
                        <a:rPr lang="en-US" sz="1600" b="1" dirty="0" err="1">
                          <a:solidFill>
                            <a:srgbClr val="1A01AF"/>
                          </a:solidFill>
                          <a:latin typeface="Calibri"/>
                          <a:ea typeface="Times New Roman"/>
                          <a:cs typeface="Times New Roman"/>
                        </a:rPr>
                        <a:t>acidulents</a:t>
                      </a:r>
                      <a:r>
                        <a:rPr lang="en-US" sz="1600" b="1" dirty="0">
                          <a:solidFill>
                            <a:srgbClr val="1A01AF"/>
                          </a:solidFill>
                          <a:latin typeface="Calibri"/>
                          <a:ea typeface="Times New Roman"/>
                          <a:cs typeface="Times New Roman"/>
                        </a:rPr>
                        <a:t> in pasteurized cheese, sherbets, beverages.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995">
                <a:tc>
                  <a:txBody>
                    <a:bodyPr/>
                    <a:lstStyle/>
                    <a:p>
                      <a:pPr marL="0" marR="0" algn="ctr">
                        <a:lnSpc>
                          <a:spcPct val="150000"/>
                        </a:lnSpc>
                      </a:pPr>
                      <a:r>
                        <a:rPr lang="en-US" sz="1400">
                          <a:latin typeface="Calibri"/>
                          <a:ea typeface="Times New Roman"/>
                          <a:cs typeface="Times New Roman"/>
                        </a:rPr>
                        <a:t>11</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CO</a:t>
                      </a:r>
                      <a:r>
                        <a:rPr lang="en-US" sz="1600" b="1" baseline="-25000">
                          <a:solidFill>
                            <a:srgbClr val="1A01AF"/>
                          </a:solidFill>
                          <a:latin typeface="Calibri"/>
                          <a:ea typeface="Times New Roman"/>
                          <a:cs typeface="Times New Roman"/>
                        </a:rPr>
                        <a:t>2 </a:t>
                      </a:r>
                      <a:r>
                        <a:rPr lang="en-US" sz="1600" b="1">
                          <a:solidFill>
                            <a:srgbClr val="1A01AF"/>
                          </a:solidFill>
                          <a:latin typeface="Calibri"/>
                          <a:ea typeface="Times New Roman"/>
                          <a:cs typeface="Times New Roman"/>
                        </a:rPr>
                        <a:t>/ carbonic acid</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a:solidFill>
                            <a:srgbClr val="1A01AF"/>
                          </a:solidFill>
                          <a:latin typeface="Calibri"/>
                          <a:ea typeface="Times New Roman"/>
                          <a:cs typeface="Times New Roman"/>
                        </a:rPr>
                        <a:t>Inhibits microorganisms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pPr>
                      <a:r>
                        <a:rPr lang="en-US" sz="1600" b="1" dirty="0">
                          <a:solidFill>
                            <a:srgbClr val="1A01AF"/>
                          </a:solidFill>
                          <a:latin typeface="Calibri"/>
                          <a:ea typeface="Times New Roman"/>
                          <a:cs typeface="Times New Roman"/>
                        </a:rPr>
                        <a:t>Preservative in fruit juices, soft drink beer, gas, storage of fruits &amp; vegetables.</a:t>
                      </a: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389">
                <a:tc>
                  <a:txBody>
                    <a:bodyPr/>
                    <a:lstStyle/>
                    <a:p>
                      <a:pPr marL="68580" marR="0" algn="ctr">
                        <a:lnSpc>
                          <a:spcPct val="150000"/>
                        </a:lnSpc>
                      </a:pPr>
                      <a:r>
                        <a:rPr lang="en-US" sz="1400">
                          <a:latin typeface="Calibri"/>
                          <a:ea typeface="Times New Roman"/>
                          <a:cs typeface="Times New Roman"/>
                        </a:rPr>
                        <a:t>12</a:t>
                      </a: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600" b="1">
                          <a:solidFill>
                            <a:srgbClr val="1A01AF"/>
                          </a:solidFill>
                          <a:latin typeface="Times New Roman"/>
                          <a:ea typeface="Times New Roman"/>
                          <a:cs typeface="Times New Roman"/>
                        </a:rPr>
                        <a:t>Ethylene oxide/ propylene oxide (gas)</a:t>
                      </a:r>
                      <a:endParaRPr lang="en-US" sz="1600" b="1">
                        <a:solidFill>
                          <a:srgbClr val="1A01AF"/>
                        </a:solidFill>
                        <a:latin typeface="Calibri"/>
                        <a:ea typeface="Times New Roman"/>
                        <a:cs typeface="Times New Roman"/>
                      </a:endParaRPr>
                    </a:p>
                  </a:txBody>
                  <a:tcPr marL="39462" marR="394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600" b="1">
                          <a:solidFill>
                            <a:srgbClr val="1A01AF"/>
                          </a:solidFill>
                          <a:latin typeface="Times New Roman"/>
                          <a:ea typeface="Times New Roman"/>
                          <a:cs typeface="Times New Roman"/>
                        </a:rPr>
                        <a:t>Affects yeast &amp; molds</a:t>
                      </a:r>
                      <a:endParaRPr lang="en-US" sz="1600" b="1">
                        <a:solidFill>
                          <a:srgbClr val="1A01AF"/>
                        </a:solidFill>
                        <a:latin typeface="Calibri"/>
                        <a:ea typeface="Times New Roman"/>
                        <a:cs typeface="Times New Roman"/>
                      </a:endParaRP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600" b="1" dirty="0">
                          <a:solidFill>
                            <a:srgbClr val="1A01AF"/>
                          </a:solidFill>
                          <a:latin typeface="Times New Roman"/>
                          <a:ea typeface="Times New Roman"/>
                          <a:cs typeface="Times New Roman"/>
                        </a:rPr>
                        <a:t>Used as fumigant for spices, nuts.</a:t>
                      </a:r>
                      <a:endParaRPr lang="en-US" sz="1600" b="1" dirty="0">
                        <a:solidFill>
                          <a:srgbClr val="1A01AF"/>
                        </a:solidFill>
                        <a:latin typeface="Calibri"/>
                        <a:ea typeface="Times New Roman"/>
                        <a:cs typeface="Times New Roman"/>
                      </a:endParaRPr>
                    </a:p>
                  </a:txBody>
                  <a:tcPr marL="39462" marR="3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i="1" dirty="0" smtClean="0">
                <a:solidFill>
                  <a:srgbClr val="FF0000"/>
                </a:solidFill>
              </a:rPr>
              <a:t>Classification of food</a:t>
            </a:r>
            <a:endParaRPr lang="en-US" i="1" dirty="0">
              <a:solidFill>
                <a:srgbClr val="FF0000"/>
              </a:solidFill>
            </a:endParaRPr>
          </a:p>
        </p:txBody>
      </p:sp>
      <p:sp>
        <p:nvSpPr>
          <p:cNvPr id="3" name="Content Placeholder 2"/>
          <p:cNvSpPr>
            <a:spLocks noGrp="1"/>
          </p:cNvSpPr>
          <p:nvPr>
            <p:ph idx="1"/>
          </p:nvPr>
        </p:nvSpPr>
        <p:spPr>
          <a:xfrm>
            <a:off x="457200" y="990600"/>
            <a:ext cx="8229600" cy="5135563"/>
          </a:xfrm>
        </p:spPr>
        <p:txBody>
          <a:bodyPr/>
          <a:lstStyle/>
          <a:p>
            <a:r>
              <a:rPr lang="en-US" b="1" dirty="0" smtClean="0">
                <a:solidFill>
                  <a:srgbClr val="1A01AF"/>
                </a:solidFill>
              </a:rPr>
              <a:t>Foods may be classified on the basis of stability </a:t>
            </a:r>
          </a:p>
          <a:p>
            <a:r>
              <a:rPr lang="en-US" b="1" dirty="0" smtClean="0">
                <a:solidFill>
                  <a:srgbClr val="1A01AF"/>
                </a:solidFill>
              </a:rPr>
              <a:t>1. Perishable Foods –  such as meat and fish</a:t>
            </a:r>
          </a:p>
          <a:p>
            <a:r>
              <a:rPr lang="en-US" b="1" dirty="0" smtClean="0">
                <a:solidFill>
                  <a:srgbClr val="1A01AF"/>
                </a:solidFill>
              </a:rPr>
              <a:t>2. </a:t>
            </a:r>
            <a:r>
              <a:rPr lang="en-US" b="1" dirty="0" err="1" smtClean="0">
                <a:solidFill>
                  <a:srgbClr val="1A01AF"/>
                </a:solidFill>
              </a:rPr>
              <a:t>Semiperishable</a:t>
            </a:r>
            <a:r>
              <a:rPr lang="en-US" b="1" dirty="0" smtClean="0">
                <a:solidFill>
                  <a:srgbClr val="1A01AF"/>
                </a:solidFill>
              </a:rPr>
              <a:t> Food – such as potatoes</a:t>
            </a:r>
          </a:p>
          <a:p>
            <a:r>
              <a:rPr lang="en-US" b="1" dirty="0" smtClean="0">
                <a:solidFill>
                  <a:srgbClr val="1A01AF"/>
                </a:solidFill>
              </a:rPr>
              <a:t>3. Stable Foods – such as cereals, flour and sugar.   </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
            </a:r>
            <a:br>
              <a:rPr lang="en-US" dirty="0" smtClean="0"/>
            </a:br>
            <a:r>
              <a:rPr lang="en-US" b="1" i="1" dirty="0" smtClean="0">
                <a:solidFill>
                  <a:srgbClr val="FF0000"/>
                </a:solidFill>
              </a:rPr>
              <a:t>Fermented Foods</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en-US" b="1" dirty="0" smtClean="0">
                <a:solidFill>
                  <a:srgbClr val="1A01AF"/>
                </a:solidFill>
                <a:latin typeface="Arial Narrow" pitchFamily="34" charset="0"/>
              </a:rPr>
              <a:t>Numerous fermented foods are prepared by fermentation processes.</a:t>
            </a:r>
          </a:p>
          <a:p>
            <a:r>
              <a:rPr lang="en-US" b="1" dirty="0" smtClean="0">
                <a:solidFill>
                  <a:srgbClr val="1A01AF"/>
                </a:solidFill>
                <a:latin typeface="Arial Narrow" pitchFamily="34" charset="0"/>
              </a:rPr>
              <a:t>Microorganisms used in fermentation process are responsible for the characteristic flavor or texture, and sometimes for the keeping quality of the product. </a:t>
            </a:r>
          </a:p>
          <a:p>
            <a:r>
              <a:rPr lang="en-US" b="1" dirty="0" smtClean="0">
                <a:solidFill>
                  <a:srgbClr val="1A01AF"/>
                </a:solidFill>
                <a:latin typeface="Arial Narrow" pitchFamily="34" charset="0"/>
              </a:rPr>
              <a:t>The preparation of </a:t>
            </a:r>
            <a:r>
              <a:rPr lang="en-US" b="1" dirty="0" err="1" smtClean="0">
                <a:solidFill>
                  <a:srgbClr val="1A01AF"/>
                </a:solidFill>
                <a:latin typeface="Arial Narrow" pitchFamily="34" charset="0"/>
              </a:rPr>
              <a:t>idli</a:t>
            </a:r>
            <a:r>
              <a:rPr lang="en-US" b="1" dirty="0" smtClean="0">
                <a:solidFill>
                  <a:srgbClr val="1A01AF"/>
                </a:solidFill>
                <a:latin typeface="Arial Narrow" pitchFamily="34" charset="0"/>
              </a:rPr>
              <a:t>, sauerkraut, pickles, olives, sausage, etc for humans and ensilage for animal fodder is the result microbial action on the original material. </a:t>
            </a:r>
          </a:p>
          <a:p>
            <a:r>
              <a:rPr lang="en-US" b="1" dirty="0" smtClean="0">
                <a:solidFill>
                  <a:srgbClr val="1A01AF"/>
                </a:solidFill>
                <a:latin typeface="Arial Narrow" pitchFamily="34" charset="0"/>
              </a:rPr>
              <a:t>The fermented foods are more palatable and are not as easily spoiled. </a:t>
            </a:r>
          </a:p>
          <a:p>
            <a:r>
              <a:rPr lang="en-US" b="1" dirty="0" smtClean="0">
                <a:solidFill>
                  <a:srgbClr val="1A01AF"/>
                </a:solidFill>
                <a:latin typeface="Arial Narrow" pitchFamily="34" charset="0"/>
              </a:rPr>
              <a:t>The microorganisms that produce the desirable changes may be the natural flora on the material to be fermented, or may be added as starter cultures.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382000" cy="5592763"/>
          </a:xfrm>
        </p:spPr>
        <p:txBody>
          <a:bodyPr>
            <a:normAutofit fontScale="92500"/>
          </a:bodyPr>
          <a:lstStyle/>
          <a:p>
            <a:r>
              <a:rPr lang="en-US" b="1" dirty="0" smtClean="0">
                <a:solidFill>
                  <a:srgbClr val="1A01AF"/>
                </a:solidFill>
              </a:rPr>
              <a:t>They ferment the natural sugars in original material and yields organic acids, principally lactic acid, which serves as the preserving agents.  </a:t>
            </a:r>
          </a:p>
          <a:p>
            <a:r>
              <a:rPr lang="en-US" b="1" dirty="0" smtClean="0">
                <a:solidFill>
                  <a:srgbClr val="1A01AF"/>
                </a:solidFill>
              </a:rPr>
              <a:t>Lactic acid fermentation is an anaerobic fermentation process. </a:t>
            </a:r>
          </a:p>
          <a:p>
            <a:r>
              <a:rPr lang="en-US" b="1" dirty="0" smtClean="0">
                <a:solidFill>
                  <a:srgbClr val="1A01AF"/>
                </a:solidFill>
              </a:rPr>
              <a:t>Both </a:t>
            </a:r>
            <a:r>
              <a:rPr lang="en-US" b="1" dirty="0" err="1" smtClean="0">
                <a:solidFill>
                  <a:srgbClr val="1A01AF"/>
                </a:solidFill>
              </a:rPr>
              <a:t>Homofermentative</a:t>
            </a:r>
            <a:r>
              <a:rPr lang="en-US" b="1" dirty="0" smtClean="0">
                <a:solidFill>
                  <a:srgbClr val="1A01AF"/>
                </a:solidFill>
              </a:rPr>
              <a:t> and </a:t>
            </a:r>
            <a:r>
              <a:rPr lang="en-US" b="1" dirty="0" err="1" smtClean="0">
                <a:solidFill>
                  <a:srgbClr val="1A01AF"/>
                </a:solidFill>
              </a:rPr>
              <a:t>Heterofermentative</a:t>
            </a:r>
            <a:r>
              <a:rPr lang="en-US" b="1" dirty="0" smtClean="0">
                <a:solidFill>
                  <a:srgbClr val="1A01AF"/>
                </a:solidFill>
              </a:rPr>
              <a:t> lactic acid bacteria participate in food fermentation. </a:t>
            </a:r>
          </a:p>
          <a:p>
            <a:r>
              <a:rPr lang="en-US" b="1" dirty="0" smtClean="0">
                <a:solidFill>
                  <a:srgbClr val="1A01AF"/>
                </a:solidFill>
              </a:rPr>
              <a:t>In some fermented food products, yeast and molds also participate along with lactic acid bacteria. </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lstStyle/>
          <a:p>
            <a:pPr algn="ctr"/>
            <a:r>
              <a:rPr lang="en-US" b="1" u="sng" dirty="0" smtClean="0">
                <a:solidFill>
                  <a:srgbClr val="FF0000"/>
                </a:solidFill>
              </a:rPr>
              <a:t>Examples of fermented foods</a:t>
            </a:r>
            <a:r>
              <a:rPr lang="en-US" dirty="0" smtClean="0"/>
              <a:t>:</a:t>
            </a:r>
          </a:p>
          <a:p>
            <a:r>
              <a:rPr lang="en-US" b="1" dirty="0" err="1" smtClean="0">
                <a:solidFill>
                  <a:srgbClr val="1A01AF"/>
                </a:solidFill>
              </a:rPr>
              <a:t>Idli</a:t>
            </a:r>
            <a:endParaRPr lang="en-US" b="1" dirty="0" smtClean="0">
              <a:solidFill>
                <a:srgbClr val="1A01AF"/>
              </a:solidFill>
            </a:endParaRPr>
          </a:p>
          <a:p>
            <a:r>
              <a:rPr lang="en-US" b="1" dirty="0" smtClean="0">
                <a:solidFill>
                  <a:srgbClr val="1A01AF"/>
                </a:solidFill>
              </a:rPr>
              <a:t>Sauerkraut</a:t>
            </a:r>
          </a:p>
          <a:p>
            <a:r>
              <a:rPr lang="en-US" b="1" dirty="0" smtClean="0">
                <a:solidFill>
                  <a:srgbClr val="1A01AF"/>
                </a:solidFill>
              </a:rPr>
              <a:t>Pickles</a:t>
            </a:r>
          </a:p>
          <a:p>
            <a:r>
              <a:rPr lang="en-US" b="1" dirty="0" smtClean="0">
                <a:solidFill>
                  <a:srgbClr val="1A01AF"/>
                </a:solidFill>
              </a:rPr>
              <a:t>Olives</a:t>
            </a:r>
          </a:p>
          <a:p>
            <a:r>
              <a:rPr lang="en-US" b="1" dirty="0" smtClean="0">
                <a:solidFill>
                  <a:srgbClr val="1A01AF"/>
                </a:solidFill>
              </a:rPr>
              <a:t>Sausage</a:t>
            </a:r>
          </a:p>
          <a:p>
            <a:r>
              <a:rPr lang="en-US" b="1" dirty="0" smtClean="0">
                <a:solidFill>
                  <a:srgbClr val="1A01AF"/>
                </a:solidFill>
              </a:rPr>
              <a:t>Soy sauce</a:t>
            </a:r>
          </a:p>
          <a:p>
            <a:r>
              <a:rPr lang="en-US" b="1" dirty="0" err="1" smtClean="0">
                <a:solidFill>
                  <a:srgbClr val="1A01AF"/>
                </a:solidFill>
              </a:rPr>
              <a:t>Ragi</a:t>
            </a:r>
            <a:endParaRPr lang="en-US" b="1" dirty="0" smtClean="0">
              <a:solidFill>
                <a:srgbClr val="1A01AF"/>
              </a:solidFill>
            </a:endParaRPr>
          </a:p>
          <a:p>
            <a:r>
              <a:rPr lang="en-US" b="1" dirty="0" err="1" smtClean="0">
                <a:solidFill>
                  <a:srgbClr val="1A01AF"/>
                </a:solidFill>
              </a:rPr>
              <a:t>Miso</a:t>
            </a:r>
            <a:endParaRPr lang="en-US" b="1" dirty="0">
              <a:solidFill>
                <a:srgbClr val="1A01AF"/>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solidFill>
                  <a:srgbClr val="FF0000"/>
                </a:solidFill>
              </a:rPr>
              <a:t>IDLI</a:t>
            </a:r>
            <a:endParaRPr lang="en-US" b="1" dirty="0">
              <a:solidFill>
                <a:srgbClr val="FF0000"/>
              </a:solidFill>
            </a:endParaRPr>
          </a:p>
        </p:txBody>
      </p:sp>
      <p:sp>
        <p:nvSpPr>
          <p:cNvPr id="3" name="Content Placeholder 2"/>
          <p:cNvSpPr>
            <a:spLocks noGrp="1"/>
          </p:cNvSpPr>
          <p:nvPr>
            <p:ph idx="1"/>
          </p:nvPr>
        </p:nvSpPr>
        <p:spPr>
          <a:xfrm>
            <a:off x="457200" y="990600"/>
            <a:ext cx="8382000" cy="5135563"/>
          </a:xfrm>
        </p:spPr>
        <p:txBody>
          <a:bodyPr>
            <a:normAutofit fontScale="85000" lnSpcReduction="10000"/>
          </a:bodyPr>
          <a:lstStyle/>
          <a:p>
            <a:r>
              <a:rPr lang="en-US" b="1" dirty="0" err="1" smtClean="0">
                <a:solidFill>
                  <a:srgbClr val="1A01AF"/>
                </a:solidFill>
              </a:rPr>
              <a:t>Idli</a:t>
            </a:r>
            <a:r>
              <a:rPr lang="en-US" b="1" dirty="0" smtClean="0">
                <a:solidFill>
                  <a:srgbClr val="1A01AF"/>
                </a:solidFill>
              </a:rPr>
              <a:t> is a fermented food product &amp; very popular traditional breakfast dish in south India. </a:t>
            </a:r>
          </a:p>
          <a:p>
            <a:r>
              <a:rPr lang="en-US" b="1" dirty="0" smtClean="0">
                <a:solidFill>
                  <a:srgbClr val="1A01AF"/>
                </a:solidFill>
              </a:rPr>
              <a:t>It is prepared from Rice and Black Gram </a:t>
            </a:r>
            <a:r>
              <a:rPr lang="en-US" b="1" dirty="0" err="1" smtClean="0">
                <a:solidFill>
                  <a:srgbClr val="1A01AF"/>
                </a:solidFill>
              </a:rPr>
              <a:t>Dal</a:t>
            </a:r>
            <a:r>
              <a:rPr lang="en-US" b="1" dirty="0" smtClean="0">
                <a:solidFill>
                  <a:srgbClr val="1A01AF"/>
                </a:solidFill>
              </a:rPr>
              <a:t>   (</a:t>
            </a:r>
            <a:r>
              <a:rPr lang="en-US" b="1" i="1" dirty="0" err="1" smtClean="0">
                <a:solidFill>
                  <a:srgbClr val="1A01AF"/>
                </a:solidFill>
              </a:rPr>
              <a:t>Phaseolus</a:t>
            </a:r>
            <a:r>
              <a:rPr lang="en-US" b="1" i="1" dirty="0" smtClean="0">
                <a:solidFill>
                  <a:srgbClr val="1A01AF"/>
                </a:solidFill>
              </a:rPr>
              <a:t> </a:t>
            </a:r>
            <a:r>
              <a:rPr lang="en-US" b="1" i="1" dirty="0" err="1" smtClean="0">
                <a:solidFill>
                  <a:srgbClr val="1A01AF"/>
                </a:solidFill>
              </a:rPr>
              <a:t>mungo</a:t>
            </a:r>
            <a:r>
              <a:rPr lang="en-US" b="1" dirty="0" smtClean="0">
                <a:solidFill>
                  <a:srgbClr val="1A01AF"/>
                </a:solidFill>
              </a:rPr>
              <a:t>) which should be </a:t>
            </a:r>
            <a:r>
              <a:rPr lang="en-US" b="1" dirty="0" err="1" smtClean="0">
                <a:solidFill>
                  <a:srgbClr val="1A01AF"/>
                </a:solidFill>
              </a:rPr>
              <a:t>decuticaled</a:t>
            </a:r>
            <a:r>
              <a:rPr lang="en-US" b="1" dirty="0" smtClean="0">
                <a:solidFill>
                  <a:srgbClr val="1A01AF"/>
                </a:solidFill>
              </a:rPr>
              <a:t>.</a:t>
            </a:r>
          </a:p>
          <a:p>
            <a:r>
              <a:rPr lang="en-US" b="1" dirty="0" smtClean="0">
                <a:solidFill>
                  <a:srgbClr val="1A01AF"/>
                </a:solidFill>
              </a:rPr>
              <a:t> Both are washed with water separately.</a:t>
            </a:r>
          </a:p>
          <a:p>
            <a:r>
              <a:rPr lang="en-US" b="1" dirty="0" smtClean="0">
                <a:solidFill>
                  <a:srgbClr val="1A01AF"/>
                </a:solidFill>
              </a:rPr>
              <a:t>These are soaked in water separately. </a:t>
            </a:r>
          </a:p>
          <a:p>
            <a:r>
              <a:rPr lang="en-US" b="1" dirty="0" smtClean="0">
                <a:solidFill>
                  <a:srgbClr val="1A01AF"/>
                </a:solidFill>
              </a:rPr>
              <a:t>Then it is mixed thoroughly and grinded. The grinded paste is called as batter of </a:t>
            </a:r>
            <a:r>
              <a:rPr lang="en-US" b="1" dirty="0" err="1" smtClean="0">
                <a:solidFill>
                  <a:srgbClr val="1A01AF"/>
                </a:solidFill>
              </a:rPr>
              <a:t>idli</a:t>
            </a:r>
            <a:r>
              <a:rPr lang="en-US" b="1" dirty="0" smtClean="0">
                <a:solidFill>
                  <a:srgbClr val="1A01AF"/>
                </a:solidFill>
              </a:rPr>
              <a:t>.</a:t>
            </a:r>
          </a:p>
          <a:p>
            <a:r>
              <a:rPr lang="en-US" b="1" dirty="0" smtClean="0">
                <a:solidFill>
                  <a:srgbClr val="1A01AF"/>
                </a:solidFill>
              </a:rPr>
              <a:t> Batter of </a:t>
            </a:r>
            <a:r>
              <a:rPr lang="en-US" b="1" dirty="0" err="1" smtClean="0">
                <a:solidFill>
                  <a:srgbClr val="1A01AF"/>
                </a:solidFill>
              </a:rPr>
              <a:t>idli</a:t>
            </a:r>
            <a:r>
              <a:rPr lang="en-US" b="1" dirty="0" smtClean="0">
                <a:solidFill>
                  <a:srgbClr val="1A01AF"/>
                </a:solidFill>
              </a:rPr>
              <a:t> is kept overnight for 10 – 12 hrs, which brings about lactic acid fermentation.</a:t>
            </a:r>
          </a:p>
          <a:p>
            <a:r>
              <a:rPr lang="en-US" b="1" dirty="0" smtClean="0">
                <a:solidFill>
                  <a:srgbClr val="1A01AF"/>
                </a:solidFill>
              </a:rPr>
              <a:t>The natural flora of microorganisms present in batter of </a:t>
            </a:r>
            <a:r>
              <a:rPr lang="en-US" b="1" dirty="0" err="1" smtClean="0">
                <a:solidFill>
                  <a:srgbClr val="1A01AF"/>
                </a:solidFill>
              </a:rPr>
              <a:t>idli</a:t>
            </a:r>
            <a:r>
              <a:rPr lang="en-US" b="1" dirty="0" smtClean="0">
                <a:solidFill>
                  <a:srgbClr val="1A01AF"/>
                </a:solidFill>
              </a:rPr>
              <a:t> ferment sugar into lactic acid and gases.</a:t>
            </a:r>
          </a:p>
          <a:p>
            <a:endParaRPr lang="en-US" dirty="0" smtClean="0"/>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r>
              <a:rPr lang="en-US" b="1" i="1" dirty="0" smtClean="0">
                <a:solidFill>
                  <a:srgbClr val="1A01AF"/>
                </a:solidFill>
              </a:rPr>
              <a:t>Lactobacillus </a:t>
            </a:r>
            <a:r>
              <a:rPr lang="en-US" b="1" i="1" dirty="0" err="1" smtClean="0">
                <a:solidFill>
                  <a:srgbClr val="1A01AF"/>
                </a:solidFill>
              </a:rPr>
              <a:t>mesenteroids</a:t>
            </a:r>
            <a:r>
              <a:rPr lang="en-US" b="1" dirty="0" smtClean="0">
                <a:solidFill>
                  <a:srgbClr val="1A01AF"/>
                </a:solidFill>
              </a:rPr>
              <a:t>, </a:t>
            </a:r>
            <a:r>
              <a:rPr lang="en-US" b="1" i="1" dirty="0" err="1" smtClean="0">
                <a:solidFill>
                  <a:srgbClr val="1A01AF"/>
                </a:solidFill>
              </a:rPr>
              <a:t>Pediococcus</a:t>
            </a:r>
            <a:r>
              <a:rPr lang="en-US" b="1" i="1" dirty="0" smtClean="0">
                <a:solidFill>
                  <a:srgbClr val="1A01AF"/>
                </a:solidFill>
              </a:rPr>
              <a:t> </a:t>
            </a:r>
            <a:r>
              <a:rPr lang="en-US" b="1" i="1" dirty="0" err="1" smtClean="0">
                <a:solidFill>
                  <a:srgbClr val="1A01AF"/>
                </a:solidFill>
              </a:rPr>
              <a:t>cerevisiae</a:t>
            </a:r>
            <a:r>
              <a:rPr lang="en-US" b="1" dirty="0" smtClean="0">
                <a:solidFill>
                  <a:srgbClr val="1A01AF"/>
                </a:solidFill>
              </a:rPr>
              <a:t> &amp; </a:t>
            </a:r>
            <a:r>
              <a:rPr lang="en-US" b="1" i="1" dirty="0" smtClean="0">
                <a:solidFill>
                  <a:srgbClr val="1A01AF"/>
                </a:solidFill>
              </a:rPr>
              <a:t>Streptococcus </a:t>
            </a:r>
            <a:r>
              <a:rPr lang="en-US" b="1" i="1" dirty="0" err="1" smtClean="0">
                <a:solidFill>
                  <a:srgbClr val="1A01AF"/>
                </a:solidFill>
              </a:rPr>
              <a:t>faecalis</a:t>
            </a:r>
            <a:r>
              <a:rPr lang="en-US" b="1" i="1" dirty="0" smtClean="0">
                <a:solidFill>
                  <a:srgbClr val="1A01AF"/>
                </a:solidFill>
              </a:rPr>
              <a:t> </a:t>
            </a:r>
            <a:r>
              <a:rPr lang="en-US" b="1" dirty="0" smtClean="0">
                <a:solidFill>
                  <a:srgbClr val="1A01AF"/>
                </a:solidFill>
              </a:rPr>
              <a:t>causes lactic acid fermentation.</a:t>
            </a:r>
          </a:p>
          <a:p>
            <a:r>
              <a:rPr lang="en-US" b="1" dirty="0" smtClean="0">
                <a:solidFill>
                  <a:srgbClr val="1A01AF"/>
                </a:solidFill>
              </a:rPr>
              <a:t>Due to lactic acid product becomes sour and due to gases it increases in volume &amp; becomes spongy.</a:t>
            </a:r>
          </a:p>
          <a:p>
            <a:r>
              <a:rPr lang="en-US" b="1" dirty="0" smtClean="0">
                <a:solidFill>
                  <a:srgbClr val="1A01AF"/>
                </a:solidFill>
              </a:rPr>
              <a:t>Fermented batter of </a:t>
            </a:r>
            <a:r>
              <a:rPr lang="en-US" b="1" dirty="0" err="1" smtClean="0">
                <a:solidFill>
                  <a:srgbClr val="1A01AF"/>
                </a:solidFill>
              </a:rPr>
              <a:t>ldli</a:t>
            </a:r>
            <a:r>
              <a:rPr lang="en-US" b="1" dirty="0" smtClean="0">
                <a:solidFill>
                  <a:srgbClr val="1A01AF"/>
                </a:solidFill>
              </a:rPr>
              <a:t> is placed in </a:t>
            </a:r>
            <a:r>
              <a:rPr lang="en-US" b="1" dirty="0" err="1" smtClean="0">
                <a:solidFill>
                  <a:srgbClr val="1A01AF"/>
                </a:solidFill>
              </a:rPr>
              <a:t>idli</a:t>
            </a:r>
            <a:r>
              <a:rPr lang="en-US" b="1" dirty="0" smtClean="0">
                <a:solidFill>
                  <a:srgbClr val="1A01AF"/>
                </a:solidFill>
              </a:rPr>
              <a:t> pan.</a:t>
            </a:r>
          </a:p>
          <a:p>
            <a:r>
              <a:rPr lang="en-US" b="1" dirty="0" err="1" smtClean="0">
                <a:solidFill>
                  <a:srgbClr val="1A01AF"/>
                </a:solidFill>
              </a:rPr>
              <a:t>Idli</a:t>
            </a:r>
            <a:r>
              <a:rPr lang="en-US" b="1" dirty="0" smtClean="0">
                <a:solidFill>
                  <a:srgbClr val="1A01AF"/>
                </a:solidFill>
              </a:rPr>
              <a:t> pan then placed inside the cooker or vacuum pan and heated.</a:t>
            </a:r>
          </a:p>
          <a:p>
            <a:r>
              <a:rPr lang="en-US" b="1" dirty="0" smtClean="0">
                <a:solidFill>
                  <a:srgbClr val="1A01AF"/>
                </a:solidFill>
              </a:rPr>
              <a:t>Due to steam </a:t>
            </a:r>
            <a:r>
              <a:rPr lang="en-US" b="1" dirty="0" err="1" smtClean="0">
                <a:solidFill>
                  <a:srgbClr val="1A01AF"/>
                </a:solidFill>
              </a:rPr>
              <a:t>idli</a:t>
            </a:r>
            <a:r>
              <a:rPr lang="en-US" b="1" dirty="0" smtClean="0">
                <a:solidFill>
                  <a:srgbClr val="1A01AF"/>
                </a:solidFill>
              </a:rPr>
              <a:t> is cooked.</a:t>
            </a:r>
          </a:p>
          <a:p>
            <a:r>
              <a:rPr lang="en-US" b="1" dirty="0" err="1" smtClean="0">
                <a:solidFill>
                  <a:srgbClr val="1A01AF"/>
                </a:solidFill>
              </a:rPr>
              <a:t>Idli</a:t>
            </a:r>
            <a:r>
              <a:rPr lang="en-US" b="1" dirty="0" smtClean="0">
                <a:solidFill>
                  <a:srgbClr val="1A01AF"/>
                </a:solidFill>
              </a:rPr>
              <a:t> becomes very spongy just like bee hive structure.</a:t>
            </a:r>
          </a:p>
          <a:p>
            <a:pPr lvl="0"/>
            <a:r>
              <a:rPr lang="en-US" dirty="0" smtClean="0"/>
              <a:t> </a:t>
            </a:r>
            <a:r>
              <a:rPr lang="en-US" b="1" dirty="0" err="1" smtClean="0">
                <a:solidFill>
                  <a:srgbClr val="1A01AF"/>
                </a:solidFill>
              </a:rPr>
              <a:t>Idlis</a:t>
            </a:r>
            <a:r>
              <a:rPr lang="en-US" b="1" dirty="0" smtClean="0">
                <a:solidFill>
                  <a:srgbClr val="1A01AF"/>
                </a:solidFill>
              </a:rPr>
              <a:t> are usually served in pairs with Coconut chutney, Onion chutney or </a:t>
            </a:r>
            <a:r>
              <a:rPr lang="en-US" b="1" dirty="0" err="1" smtClean="0">
                <a:solidFill>
                  <a:srgbClr val="1A01AF"/>
                </a:solidFill>
              </a:rPr>
              <a:t>Sambar</a:t>
            </a:r>
            <a:r>
              <a:rPr lang="en-US" b="1" dirty="0" smtClean="0">
                <a:solidFill>
                  <a:srgbClr val="1A01AF"/>
                </a:solidFill>
              </a:rPr>
              <a:t>.</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google.co.in/images?q=tbn:ANd9GcRj5CtW8nGxHf4NYeJDOHpaQVio0f1Lw8CA1g8Rp_TQ-9r97WHXuQ4KeDg">
            <a:hlinkClick r:id="rId2"/>
          </p:cNvPr>
          <p:cNvPicPr>
            <a:picLocks noChangeAspect="1" noChangeArrowheads="1"/>
          </p:cNvPicPr>
          <p:nvPr/>
        </p:nvPicPr>
        <p:blipFill>
          <a:blip r:embed="rId3"/>
          <a:srcRect/>
          <a:stretch>
            <a:fillRect/>
          </a:stretch>
        </p:blipFill>
        <p:spPr bwMode="auto">
          <a:xfrm>
            <a:off x="1600200" y="304800"/>
            <a:ext cx="2362200" cy="2286000"/>
          </a:xfrm>
          <a:prstGeom prst="rect">
            <a:avLst/>
          </a:prstGeom>
          <a:noFill/>
        </p:spPr>
      </p:pic>
      <p:pic>
        <p:nvPicPr>
          <p:cNvPr id="1028" name="Picture 4" descr="http://www.google.co.in/images?q=tbn:ANd9GcQK8wagRJhg-YEsv3oIA1Wk6ihUJFx4_hfqUgMevXFoBObfpUMb1zIq-yg">
            <a:hlinkClick r:id="rId4"/>
          </p:cNvPr>
          <p:cNvPicPr>
            <a:picLocks noChangeAspect="1" noChangeArrowheads="1"/>
          </p:cNvPicPr>
          <p:nvPr/>
        </p:nvPicPr>
        <p:blipFill>
          <a:blip r:embed="rId5"/>
          <a:srcRect/>
          <a:stretch>
            <a:fillRect/>
          </a:stretch>
        </p:blipFill>
        <p:spPr bwMode="auto">
          <a:xfrm>
            <a:off x="4953000" y="381000"/>
            <a:ext cx="3505200" cy="2209800"/>
          </a:xfrm>
          <a:prstGeom prst="rect">
            <a:avLst/>
          </a:prstGeom>
          <a:noFill/>
        </p:spPr>
      </p:pic>
      <p:pic>
        <p:nvPicPr>
          <p:cNvPr id="1029" name="Picture 5" descr="C:\Documents and Settings\rahul\My Documents\My Pictures\220px-Sa_idli_stand.jpg"/>
          <p:cNvPicPr>
            <a:picLocks noChangeAspect="1" noChangeArrowheads="1"/>
          </p:cNvPicPr>
          <p:nvPr/>
        </p:nvPicPr>
        <p:blipFill>
          <a:blip r:embed="rId6"/>
          <a:srcRect/>
          <a:stretch>
            <a:fillRect/>
          </a:stretch>
        </p:blipFill>
        <p:spPr bwMode="auto">
          <a:xfrm>
            <a:off x="3733800" y="3141663"/>
            <a:ext cx="4419600" cy="2268537"/>
          </a:xfrm>
          <a:prstGeom prst="rect">
            <a:avLst/>
          </a:prstGeom>
          <a:noFill/>
        </p:spPr>
      </p:pic>
      <p:sp>
        <p:nvSpPr>
          <p:cNvPr id="10" name="TextBox 9"/>
          <p:cNvSpPr txBox="1"/>
          <p:nvPr/>
        </p:nvSpPr>
        <p:spPr>
          <a:xfrm>
            <a:off x="990600" y="5791200"/>
            <a:ext cx="7620000" cy="646331"/>
          </a:xfrm>
          <a:prstGeom prst="rect">
            <a:avLst/>
          </a:prstGeom>
          <a:noFill/>
        </p:spPr>
        <p:txBody>
          <a:bodyPr wrap="square" rtlCol="0">
            <a:spAutoFit/>
          </a:bodyPr>
          <a:lstStyle/>
          <a:p>
            <a:r>
              <a:rPr lang="en-US" b="1" dirty="0" err="1" smtClean="0">
                <a:solidFill>
                  <a:srgbClr val="FF0000"/>
                </a:solidFill>
              </a:rPr>
              <a:t>Idli</a:t>
            </a:r>
            <a:r>
              <a:rPr lang="en-US" b="1" dirty="0" smtClean="0">
                <a:solidFill>
                  <a:srgbClr val="FF0000"/>
                </a:solidFill>
              </a:rPr>
              <a:t> batter is poured into the round indentations of the </a:t>
            </a:r>
            <a:r>
              <a:rPr lang="en-US" b="1" dirty="0" err="1" smtClean="0">
                <a:solidFill>
                  <a:srgbClr val="FF0000"/>
                </a:solidFill>
              </a:rPr>
              <a:t>idli</a:t>
            </a:r>
            <a:r>
              <a:rPr lang="en-US" b="1" dirty="0" smtClean="0">
                <a:solidFill>
                  <a:srgbClr val="FF0000"/>
                </a:solidFill>
              </a:rPr>
              <a:t> pans  and placed into a pressure cooker.</a:t>
            </a:r>
            <a:endParaRPr lang="en-US" b="1" dirty="0">
              <a:solidFill>
                <a:srgbClr val="FF0000"/>
              </a:solidFill>
            </a:endParaRPr>
          </a:p>
        </p:txBody>
      </p:sp>
      <p:pic>
        <p:nvPicPr>
          <p:cNvPr id="1031" name="Picture 7" descr="http://t3.gstatic.com/images?q=tbn:ANd9GcRuKTvR_7QgkpZiZteeI1mdtSKD8-YP_h19pk-osEGuwLzwjIVACFz-Irs">
            <a:hlinkClick r:id="rId7"/>
          </p:cNvPr>
          <p:cNvPicPr>
            <a:picLocks noChangeAspect="1" noChangeArrowheads="1"/>
          </p:cNvPicPr>
          <p:nvPr/>
        </p:nvPicPr>
        <p:blipFill>
          <a:blip r:embed="rId8"/>
          <a:srcRect/>
          <a:stretch>
            <a:fillRect/>
          </a:stretch>
        </p:blipFill>
        <p:spPr bwMode="auto">
          <a:xfrm>
            <a:off x="762000" y="3124200"/>
            <a:ext cx="1981200" cy="2209800"/>
          </a:xfrm>
          <a:prstGeom prst="rect">
            <a:avLst/>
          </a:prstGeom>
          <a:noFill/>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63562"/>
          </a:xfrm>
        </p:spPr>
        <p:txBody>
          <a:bodyPr>
            <a:normAutofit fontScale="90000"/>
          </a:bodyPr>
          <a:lstStyle/>
          <a:p>
            <a:r>
              <a:rPr lang="en-US" b="1" dirty="0" smtClean="0"/>
              <a:t/>
            </a:r>
            <a:br>
              <a:rPr lang="en-US" b="1" dirty="0" smtClean="0"/>
            </a:br>
            <a:r>
              <a:rPr lang="en-US" b="1" dirty="0" smtClean="0">
                <a:solidFill>
                  <a:srgbClr val="FF0000"/>
                </a:solidFill>
              </a:rPr>
              <a:t>Sauerkraut </a:t>
            </a:r>
            <a:r>
              <a:rPr lang="en-US" dirty="0" smtClean="0">
                <a:solidFill>
                  <a:srgbClr val="FF0000"/>
                </a:solidFill>
              </a:rPr>
              <a:t/>
            </a:r>
            <a:br>
              <a:rPr lang="en-US" dirty="0" smtClean="0">
                <a:solidFill>
                  <a:srgbClr val="FF0000"/>
                </a:solidFill>
              </a:rPr>
            </a:br>
            <a:endParaRPr lang="en-US" dirty="0">
              <a:solidFill>
                <a:srgbClr val="FF0000"/>
              </a:solidFill>
            </a:endParaRPr>
          </a:p>
        </p:txBody>
      </p:sp>
      <p:sp>
        <p:nvSpPr>
          <p:cNvPr id="5" name="Content Placeholder 4"/>
          <p:cNvSpPr>
            <a:spLocks noGrp="1"/>
          </p:cNvSpPr>
          <p:nvPr>
            <p:ph idx="1"/>
          </p:nvPr>
        </p:nvSpPr>
        <p:spPr>
          <a:xfrm>
            <a:off x="457200" y="914400"/>
            <a:ext cx="8229600" cy="5715000"/>
          </a:xfrm>
        </p:spPr>
        <p:txBody>
          <a:bodyPr>
            <a:normAutofit fontScale="47500" lnSpcReduction="20000"/>
          </a:bodyPr>
          <a:lstStyle/>
          <a:p>
            <a:pPr lvl="0"/>
            <a:r>
              <a:rPr lang="en-US" sz="5100" b="1" dirty="0" smtClean="0">
                <a:solidFill>
                  <a:srgbClr val="1A01AF"/>
                </a:solidFill>
              </a:rPr>
              <a:t>Sauerkraut or sour cabbage is the clean, sound product of characteristic </a:t>
            </a:r>
            <a:r>
              <a:rPr lang="en-US" sz="5100" b="1" dirty="0" err="1" smtClean="0">
                <a:solidFill>
                  <a:srgbClr val="1A01AF"/>
                </a:solidFill>
              </a:rPr>
              <a:t>flavour</a:t>
            </a:r>
            <a:r>
              <a:rPr lang="en-US" sz="5100" b="1" dirty="0" smtClean="0">
                <a:solidFill>
                  <a:srgbClr val="1A01AF"/>
                </a:solidFill>
              </a:rPr>
              <a:t>, obtained by full fermentation (chiefly lactic acid fermentation) of properly prepared and shredded cabbage (pieces of cabbage) in the presence of 2 – 3 % salt. </a:t>
            </a:r>
          </a:p>
          <a:p>
            <a:r>
              <a:rPr lang="en-US" sz="5100" b="1" dirty="0" smtClean="0">
                <a:solidFill>
                  <a:srgbClr val="1A01AF"/>
                </a:solidFill>
              </a:rPr>
              <a:t>It contains 1 –1 ½ % of acid, expressed as lactic acid. </a:t>
            </a:r>
          </a:p>
          <a:p>
            <a:pPr lvl="0"/>
            <a:r>
              <a:rPr lang="en-US" sz="5100" b="1" dirty="0" smtClean="0">
                <a:solidFill>
                  <a:srgbClr val="1A01AF"/>
                </a:solidFill>
              </a:rPr>
              <a:t>Sauerkraut provides a high density source of a wide range of beneficial live bacteria which assist in the digestive process. </a:t>
            </a:r>
          </a:p>
          <a:p>
            <a:pPr lvl="0"/>
            <a:r>
              <a:rPr lang="en-US" sz="5100" b="1" dirty="0" smtClean="0">
                <a:solidFill>
                  <a:srgbClr val="1A01AF"/>
                </a:solidFill>
              </a:rPr>
              <a:t>Consuming of sauerkraut can give your body as much of a health boost. </a:t>
            </a:r>
          </a:p>
          <a:p>
            <a:pPr lvl="0"/>
            <a:r>
              <a:rPr lang="en-US" sz="5100" b="1" dirty="0" smtClean="0">
                <a:solidFill>
                  <a:srgbClr val="1A01AF"/>
                </a:solidFill>
              </a:rPr>
              <a:t>Sauerkraut is the German word for "sour cabbage", because of this, sauerkraut is thought of as a German invention although some believe that it was really invented by the Chinese over 2,000 years ago. </a:t>
            </a:r>
          </a:p>
          <a:p>
            <a:pPr lvl="0"/>
            <a:r>
              <a:rPr lang="en-US" sz="5100" b="1" dirty="0" smtClean="0">
                <a:solidFill>
                  <a:srgbClr val="1A01AF"/>
                </a:solidFill>
              </a:rPr>
              <a:t>Sauerkraut is an excellent source of vitamin A, C and vitamin B. </a:t>
            </a:r>
          </a:p>
          <a:p>
            <a:r>
              <a:rPr lang="en-US" sz="4400" b="1" dirty="0" smtClean="0">
                <a:solidFill>
                  <a:srgbClr val="1A01AF"/>
                </a:solidFill>
              </a:rPr>
              <a:t/>
            </a:r>
            <a:br>
              <a:rPr lang="en-US" sz="4400" b="1" dirty="0" smtClean="0">
                <a:solidFill>
                  <a:srgbClr val="1A01AF"/>
                </a:solidFill>
              </a:rPr>
            </a:br>
            <a:r>
              <a:rPr lang="en-US" sz="4400" dirty="0" smtClean="0"/>
              <a:t/>
            </a:r>
            <a:br>
              <a:rPr lang="en-US" sz="4400" dirty="0" smtClean="0"/>
            </a:br>
            <a:endParaRPr lang="en-US" sz="4400" dirty="0" smtClean="0"/>
          </a:p>
          <a:p>
            <a:pPr lvl="0"/>
            <a:endParaRPr lang="en-US" dirty="0">
              <a:solidFill>
                <a:srgbClr val="1A01AF"/>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33400"/>
            <a:ext cx="8229600" cy="5592763"/>
          </a:xfrm>
        </p:spPr>
        <p:txBody>
          <a:bodyPr>
            <a:normAutofit fontScale="92500" lnSpcReduction="10000"/>
          </a:bodyPr>
          <a:lstStyle/>
          <a:p>
            <a:r>
              <a:rPr lang="en-US" b="1" dirty="0" smtClean="0"/>
              <a:t> </a:t>
            </a:r>
            <a:r>
              <a:rPr lang="en-US" b="1" u="sng" dirty="0" smtClean="0">
                <a:solidFill>
                  <a:srgbClr val="FF0000"/>
                </a:solidFill>
              </a:rPr>
              <a:t>General making procedure</a:t>
            </a:r>
            <a:endParaRPr lang="en-US" u="sng" dirty="0" smtClean="0">
              <a:solidFill>
                <a:srgbClr val="FF0000"/>
              </a:solidFill>
            </a:endParaRPr>
          </a:p>
          <a:p>
            <a:pPr lvl="0"/>
            <a:r>
              <a:rPr lang="en-US" sz="2400" b="1" dirty="0" smtClean="0">
                <a:solidFill>
                  <a:srgbClr val="1A01AF"/>
                </a:solidFill>
              </a:rPr>
              <a:t>Closely filled and fully matured heads of cabbage are preferred for kraut making and are wilted for (loosened) 1 – 2 days to bring the cabbage at a uniform temperature.</a:t>
            </a:r>
            <a:endParaRPr lang="en-US" sz="2400" dirty="0" smtClean="0">
              <a:solidFill>
                <a:srgbClr val="1A01AF"/>
              </a:solidFill>
            </a:endParaRPr>
          </a:p>
          <a:p>
            <a:pPr lvl="0"/>
            <a:r>
              <a:rPr lang="en-US" sz="2400" b="1" dirty="0" smtClean="0">
                <a:solidFill>
                  <a:srgbClr val="1A01AF"/>
                </a:solidFill>
              </a:rPr>
              <a:t>Spoiled spots ad defective outer leaves are tried off.</a:t>
            </a:r>
            <a:endParaRPr lang="en-US" sz="2400" dirty="0" smtClean="0">
              <a:solidFill>
                <a:srgbClr val="1A01AF"/>
              </a:solidFill>
            </a:endParaRPr>
          </a:p>
          <a:p>
            <a:pPr lvl="0"/>
            <a:r>
              <a:rPr lang="en-US" sz="2400" b="1" dirty="0" smtClean="0">
                <a:solidFill>
                  <a:srgbClr val="1A01AF"/>
                </a:solidFill>
              </a:rPr>
              <a:t>The heads are washed with pure water</a:t>
            </a:r>
            <a:endParaRPr lang="en-US" sz="2400" dirty="0" smtClean="0">
              <a:solidFill>
                <a:srgbClr val="1A01AF"/>
              </a:solidFill>
            </a:endParaRPr>
          </a:p>
          <a:p>
            <a:pPr lvl="0"/>
            <a:r>
              <a:rPr lang="en-US" sz="2400" b="1" dirty="0" smtClean="0">
                <a:solidFill>
                  <a:srgbClr val="1A01AF"/>
                </a:solidFill>
              </a:rPr>
              <a:t>The head is cut to shreds of desired size.</a:t>
            </a:r>
            <a:endParaRPr lang="en-US" sz="2400" dirty="0" smtClean="0">
              <a:solidFill>
                <a:srgbClr val="1A01AF"/>
              </a:solidFill>
            </a:endParaRPr>
          </a:p>
          <a:p>
            <a:pPr lvl="0"/>
            <a:r>
              <a:rPr lang="en-US" sz="2400" b="1" dirty="0" smtClean="0">
                <a:solidFill>
                  <a:srgbClr val="1A01AF"/>
                </a:solidFill>
              </a:rPr>
              <a:t>Then 2.25 to 2.5 % salt by weight is mixed with the shredded cabbage.</a:t>
            </a:r>
          </a:p>
          <a:p>
            <a:r>
              <a:rPr lang="en-US" sz="2400" b="1" dirty="0" smtClean="0">
                <a:solidFill>
                  <a:srgbClr val="1A01AF"/>
                </a:solidFill>
              </a:rPr>
              <a:t>Shreds are then packed into the jar or vats.</a:t>
            </a:r>
          </a:p>
          <a:p>
            <a:r>
              <a:rPr lang="en-US" sz="2400" b="1" dirty="0" smtClean="0">
                <a:solidFill>
                  <a:srgbClr val="1A01AF"/>
                </a:solidFill>
              </a:rPr>
              <a:t>Wooden frames are placed to tamp down the shreds.</a:t>
            </a:r>
          </a:p>
          <a:p>
            <a:r>
              <a:rPr lang="en-US" sz="2400" b="1" dirty="0" smtClean="0">
                <a:solidFill>
                  <a:srgbClr val="1A01AF"/>
                </a:solidFill>
              </a:rPr>
              <a:t>It keeps the shreds in submerged (anaerobic) condition.</a:t>
            </a:r>
          </a:p>
          <a:p>
            <a:r>
              <a:rPr lang="en-US" sz="2400" b="1" dirty="0" smtClean="0">
                <a:solidFill>
                  <a:srgbClr val="1A01AF"/>
                </a:solidFill>
              </a:rPr>
              <a:t>The combine action of salt and pressure draws out the juice containing the sugar and other nutrients.</a:t>
            </a:r>
          </a:p>
          <a:p>
            <a:r>
              <a:rPr lang="en-US" sz="2400" b="1" dirty="0" smtClean="0">
                <a:solidFill>
                  <a:srgbClr val="1A01AF"/>
                </a:solidFill>
              </a:rPr>
              <a:t>This is then subjected to lactic acid fermentation.</a:t>
            </a:r>
          </a:p>
          <a:p>
            <a:pPr lvl="0"/>
            <a:endParaRPr lang="en-US" sz="2400" dirty="0" smtClean="0">
              <a:solidFill>
                <a:srgbClr val="1A01AF"/>
              </a:solidFill>
            </a:endParaRP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57200"/>
            <a:ext cx="8229600" cy="5668963"/>
          </a:xfrm>
        </p:spPr>
        <p:txBody>
          <a:bodyPr>
            <a:normAutofit/>
          </a:bodyPr>
          <a:lstStyle/>
          <a:p>
            <a:r>
              <a:rPr lang="en-US" sz="2400" b="1" dirty="0" smtClean="0">
                <a:solidFill>
                  <a:srgbClr val="1A01AF"/>
                </a:solidFill>
              </a:rPr>
              <a:t>The temperature during the fermentation should be about 21 – 24</a:t>
            </a:r>
            <a:r>
              <a:rPr lang="en-US" sz="2400" b="1" baseline="30000" dirty="0" smtClean="0">
                <a:solidFill>
                  <a:srgbClr val="1A01AF"/>
                </a:solidFill>
              </a:rPr>
              <a:t>o</a:t>
            </a:r>
            <a:r>
              <a:rPr lang="en-US" sz="2400" b="1" dirty="0" smtClean="0">
                <a:solidFill>
                  <a:srgbClr val="1A01AF"/>
                </a:solidFill>
              </a:rPr>
              <a:t>C.if the temperature is below 15.6 </a:t>
            </a:r>
            <a:r>
              <a:rPr lang="en-US" sz="2400" b="1" baseline="30000" dirty="0" err="1" smtClean="0">
                <a:solidFill>
                  <a:srgbClr val="1A01AF"/>
                </a:solidFill>
              </a:rPr>
              <a:t>o</a:t>
            </a:r>
            <a:r>
              <a:rPr lang="en-US" sz="2400" b="1" dirty="0" err="1" smtClean="0">
                <a:solidFill>
                  <a:srgbClr val="1A01AF"/>
                </a:solidFill>
              </a:rPr>
              <a:t>C</a:t>
            </a:r>
            <a:r>
              <a:rPr lang="en-US" sz="2400" b="1" dirty="0" smtClean="0">
                <a:solidFill>
                  <a:srgbClr val="1A01AF"/>
                </a:solidFill>
              </a:rPr>
              <a:t>, the fermentation will be slow and incomplete and if above 26</a:t>
            </a:r>
            <a:r>
              <a:rPr lang="en-US" sz="2400" b="1" baseline="30000" dirty="0" smtClean="0">
                <a:solidFill>
                  <a:srgbClr val="1A01AF"/>
                </a:solidFill>
              </a:rPr>
              <a:t>o</a:t>
            </a:r>
            <a:r>
              <a:rPr lang="en-US" sz="2400" b="1" dirty="0" smtClean="0">
                <a:solidFill>
                  <a:srgbClr val="1A01AF"/>
                </a:solidFill>
              </a:rPr>
              <a:t>C, abnormal fermentation may result.</a:t>
            </a:r>
          </a:p>
          <a:p>
            <a:r>
              <a:rPr lang="en-US" sz="2400" b="1" dirty="0" smtClean="0">
                <a:solidFill>
                  <a:srgbClr val="1A01AF"/>
                </a:solidFill>
              </a:rPr>
              <a:t>The juice contains the natural flora of cabbage plus contaminants from soil and water.</a:t>
            </a:r>
          </a:p>
          <a:p>
            <a:r>
              <a:rPr lang="en-US" sz="2400" b="1" dirty="0" smtClean="0">
                <a:solidFill>
                  <a:srgbClr val="1A01AF"/>
                </a:solidFill>
              </a:rPr>
              <a:t>At first, different kinds of bacteria begins to grow but the acid forming bacteria soon predominates.</a:t>
            </a:r>
          </a:p>
          <a:p>
            <a:r>
              <a:rPr lang="en-US" sz="2400" b="1" i="1" dirty="0" err="1" smtClean="0">
                <a:solidFill>
                  <a:srgbClr val="1A01AF"/>
                </a:solidFill>
              </a:rPr>
              <a:t>Leuconostoc</a:t>
            </a:r>
            <a:r>
              <a:rPr lang="en-US" sz="2400" b="1" i="1" dirty="0" smtClean="0">
                <a:solidFill>
                  <a:srgbClr val="1A01AF"/>
                </a:solidFill>
              </a:rPr>
              <a:t> </a:t>
            </a:r>
            <a:r>
              <a:rPr lang="en-US" sz="2400" b="1" i="1" dirty="0" err="1" smtClean="0">
                <a:solidFill>
                  <a:srgbClr val="1A01AF"/>
                </a:solidFill>
              </a:rPr>
              <a:t>mesenteroids</a:t>
            </a:r>
            <a:r>
              <a:rPr lang="en-US" sz="2400" b="1" i="1" dirty="0" smtClean="0">
                <a:solidFill>
                  <a:srgbClr val="1A01AF"/>
                </a:solidFill>
              </a:rPr>
              <a:t> </a:t>
            </a:r>
            <a:r>
              <a:rPr lang="en-US" sz="2400" b="1" dirty="0" smtClean="0">
                <a:solidFill>
                  <a:srgbClr val="1A01AF"/>
                </a:solidFill>
              </a:rPr>
              <a:t>predominates all over the organism and continues the acid production </a:t>
            </a:r>
            <a:r>
              <a:rPr lang="en-US" sz="2400" b="1" dirty="0" err="1" smtClean="0">
                <a:solidFill>
                  <a:srgbClr val="1A01AF"/>
                </a:solidFill>
              </a:rPr>
              <a:t>upto</a:t>
            </a:r>
            <a:r>
              <a:rPr lang="en-US" sz="2400" b="1" dirty="0" smtClean="0">
                <a:solidFill>
                  <a:srgbClr val="1A01AF"/>
                </a:solidFill>
              </a:rPr>
              <a:t> 0.7 – 1.0 % (lactic acid). </a:t>
            </a:r>
          </a:p>
          <a:p>
            <a:r>
              <a:rPr lang="en-US" sz="2400" b="1" i="1" dirty="0" smtClean="0">
                <a:solidFill>
                  <a:srgbClr val="1A01AF"/>
                </a:solidFill>
              </a:rPr>
              <a:t>Lactobacillus </a:t>
            </a:r>
            <a:r>
              <a:rPr lang="en-US" sz="2400" b="1" i="1" dirty="0" err="1" smtClean="0">
                <a:solidFill>
                  <a:srgbClr val="1A01AF"/>
                </a:solidFill>
              </a:rPr>
              <a:t>plantarum</a:t>
            </a:r>
            <a:r>
              <a:rPr lang="en-US" sz="2400" b="1" i="1" dirty="0" smtClean="0">
                <a:solidFill>
                  <a:srgbClr val="1A01AF"/>
                </a:solidFill>
              </a:rPr>
              <a:t> </a:t>
            </a:r>
            <a:r>
              <a:rPr lang="en-US" sz="2400" b="1" dirty="0" smtClean="0">
                <a:solidFill>
                  <a:srgbClr val="1A01AF"/>
                </a:solidFill>
              </a:rPr>
              <a:t>continues the acid production and raise the acidity to as much as 1.5 to 2.0 %.  </a:t>
            </a:r>
            <a:endParaRPr lang="en-US" sz="2400" b="1" dirty="0">
              <a:solidFill>
                <a:srgbClr val="1A01AF"/>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en-US" sz="2000" b="1" dirty="0" smtClean="0">
                <a:solidFill>
                  <a:srgbClr val="1A01AF"/>
                </a:solidFill>
              </a:rPr>
              <a:t>These bacteria produces chiefly lactic acid in their fermentation of sugar.</a:t>
            </a:r>
          </a:p>
          <a:p>
            <a:r>
              <a:rPr lang="en-US" sz="2000" b="1" dirty="0" smtClean="0">
                <a:solidFill>
                  <a:srgbClr val="1A01AF"/>
                </a:solidFill>
              </a:rPr>
              <a:t>The final acidity of about 1.7% as lactic acid is most satisfactory.</a:t>
            </a:r>
          </a:p>
          <a:p>
            <a:r>
              <a:rPr lang="en-US" sz="2000" b="1" dirty="0" smtClean="0">
                <a:solidFill>
                  <a:srgbClr val="1A01AF"/>
                </a:solidFill>
              </a:rPr>
              <a:t>The fermentation requires 20 – 30 days to reach this acidity.</a:t>
            </a:r>
          </a:p>
          <a:p>
            <a:r>
              <a:rPr lang="en-US" sz="2000" b="1" dirty="0" smtClean="0">
                <a:solidFill>
                  <a:srgbClr val="1A01AF"/>
                </a:solidFill>
              </a:rPr>
              <a:t>When desired acidity is attained, the fermentation is stopped by canning.</a:t>
            </a:r>
          </a:p>
          <a:p>
            <a:r>
              <a:rPr lang="en-US" sz="2000" b="1" dirty="0" smtClean="0">
                <a:solidFill>
                  <a:srgbClr val="1A01AF"/>
                </a:solidFill>
              </a:rPr>
              <a:t>Good sauerkraut  possess light </a:t>
            </a:r>
            <a:r>
              <a:rPr lang="en-US" sz="2000" b="1" dirty="0" err="1" smtClean="0">
                <a:solidFill>
                  <a:srgbClr val="1A01AF"/>
                </a:solidFill>
              </a:rPr>
              <a:t>colour</a:t>
            </a:r>
            <a:r>
              <a:rPr lang="en-US" sz="2000" b="1" dirty="0" smtClean="0">
                <a:solidFill>
                  <a:srgbClr val="1A01AF"/>
                </a:solidFill>
              </a:rPr>
              <a:t> with acidity of about 1.7% and a  acid </a:t>
            </a:r>
            <a:r>
              <a:rPr lang="en-US" sz="2000" b="1" dirty="0" err="1" smtClean="0">
                <a:solidFill>
                  <a:srgbClr val="1A01AF"/>
                </a:solidFill>
              </a:rPr>
              <a:t>flavour</a:t>
            </a:r>
            <a:r>
              <a:rPr lang="en-US" sz="2000" b="1" dirty="0" smtClean="0">
                <a:solidFill>
                  <a:srgbClr val="1A01AF"/>
                </a:solidFill>
              </a:rPr>
              <a:t>. Acids, esters and </a:t>
            </a:r>
            <a:r>
              <a:rPr lang="en-US" sz="2000" b="1" dirty="0" err="1" smtClean="0">
                <a:solidFill>
                  <a:srgbClr val="1A01AF"/>
                </a:solidFill>
              </a:rPr>
              <a:t>diacetyl</a:t>
            </a:r>
            <a:r>
              <a:rPr lang="en-US" sz="2000" b="1" dirty="0" smtClean="0">
                <a:solidFill>
                  <a:srgbClr val="1A01AF"/>
                </a:solidFill>
              </a:rPr>
              <a:t> compounds produced during fermentation gives pleasant aroma and taste.</a:t>
            </a:r>
            <a:endParaRPr lang="en-US" sz="2000" b="1" dirty="0">
              <a:solidFill>
                <a:srgbClr val="1A01AF"/>
              </a:solidFill>
            </a:endParaRPr>
          </a:p>
        </p:txBody>
      </p:sp>
      <p:sp>
        <p:nvSpPr>
          <p:cNvPr id="1026" name="AutoShape 2" descr="http://samabelle.pbworks.com/f/sauerkraut.jpg"/>
          <p:cNvSpPr>
            <a:spLocks noChangeAspect="1" noChangeArrowheads="1"/>
          </p:cNvSpPr>
          <p:nvPr/>
        </p:nvSpPr>
        <p:spPr bwMode="auto">
          <a:xfrm>
            <a:off x="155575" y="-571500"/>
            <a:ext cx="2314575" cy="12001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srcRect/>
          <a:stretch>
            <a:fillRect/>
          </a:stretch>
        </p:blipFill>
        <p:spPr bwMode="auto">
          <a:xfrm>
            <a:off x="2895600" y="3733800"/>
            <a:ext cx="2590800" cy="23622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3"/>
          <a:srcRect/>
          <a:stretch>
            <a:fillRect/>
          </a:stretch>
        </p:blipFill>
        <p:spPr bwMode="auto">
          <a:xfrm>
            <a:off x="762000" y="3733800"/>
            <a:ext cx="2133600" cy="2209800"/>
          </a:xfrm>
          <a:prstGeom prst="rect">
            <a:avLst/>
          </a:prstGeom>
          <a:noFill/>
          <a:ln w="9525">
            <a:noFill/>
            <a:miter lim="800000"/>
            <a:headEnd/>
            <a:tailEnd/>
          </a:ln>
          <a:effectLst/>
        </p:spPr>
      </p:pic>
      <p:pic>
        <p:nvPicPr>
          <p:cNvPr id="1031" name="Picture 7" descr="http://running.competitor.com/files/2011/03/sauerkraut-260.jpg"/>
          <p:cNvPicPr>
            <a:picLocks noChangeAspect="1" noChangeArrowheads="1"/>
          </p:cNvPicPr>
          <p:nvPr/>
        </p:nvPicPr>
        <p:blipFill>
          <a:blip r:embed="rId4"/>
          <a:srcRect/>
          <a:stretch>
            <a:fillRect/>
          </a:stretch>
        </p:blipFill>
        <p:spPr bwMode="auto">
          <a:xfrm>
            <a:off x="5943600" y="3733800"/>
            <a:ext cx="2476500" cy="1905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FF0000"/>
                </a:solidFill>
              </a:rPr>
              <a:t>Sources of Contamination Of Fresh Foods</a:t>
            </a:r>
            <a:endParaRPr lang="en-US" dirty="0"/>
          </a:p>
        </p:txBody>
      </p:sp>
      <p:sp>
        <p:nvSpPr>
          <p:cNvPr id="3" name="Content Placeholder 2"/>
          <p:cNvSpPr>
            <a:spLocks noGrp="1"/>
          </p:cNvSpPr>
          <p:nvPr>
            <p:ph idx="1"/>
          </p:nvPr>
        </p:nvSpPr>
        <p:spPr/>
        <p:txBody>
          <a:bodyPr/>
          <a:lstStyle/>
          <a:p>
            <a:r>
              <a:rPr lang="en-US" b="1" dirty="0" smtClean="0">
                <a:solidFill>
                  <a:srgbClr val="7030A0"/>
                </a:solidFill>
              </a:rPr>
              <a:t>The internal tissues of whole, healthy plants, fruits and animals are usually free from microorganisms. </a:t>
            </a:r>
          </a:p>
          <a:p>
            <a:r>
              <a:rPr lang="en-US" b="1" dirty="0" smtClean="0">
                <a:solidFill>
                  <a:srgbClr val="7030A0"/>
                </a:solidFill>
              </a:rPr>
              <a:t>However, the external surfaces of plant products and animal products are contaminated by microorganisms from various sources.</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e-core the cabbage">
            <a:hlinkClick r:id="rId2" tooltip="De-core the cabbage"/>
          </p:cNvPr>
          <p:cNvPicPr>
            <a:picLocks noChangeAspect="1" noChangeArrowheads="1"/>
          </p:cNvPicPr>
          <p:nvPr/>
        </p:nvPicPr>
        <p:blipFill>
          <a:blip r:embed="rId3"/>
          <a:srcRect/>
          <a:stretch>
            <a:fillRect/>
          </a:stretch>
        </p:blipFill>
        <p:spPr bwMode="auto">
          <a:xfrm>
            <a:off x="609600" y="457200"/>
            <a:ext cx="1714500" cy="1285876"/>
          </a:xfrm>
          <a:prstGeom prst="rect">
            <a:avLst/>
          </a:prstGeom>
          <a:noFill/>
        </p:spPr>
      </p:pic>
      <p:pic>
        <p:nvPicPr>
          <p:cNvPr id="1028" name="Picture 4" descr="With the quarter-head on a cutting board, carefully slice the cabbage into shreds about the thickness of a dime.">
            <a:hlinkClick r:id="rId4" tooltip="With the quarter-head on a cutting board, carefully slice the cabbage into shreds about the thickness of a dime."/>
          </p:cNvPr>
          <p:cNvPicPr>
            <a:picLocks noChangeAspect="1" noChangeArrowheads="1"/>
          </p:cNvPicPr>
          <p:nvPr/>
        </p:nvPicPr>
        <p:blipFill>
          <a:blip r:embed="rId5"/>
          <a:srcRect/>
          <a:stretch>
            <a:fillRect/>
          </a:stretch>
        </p:blipFill>
        <p:spPr bwMode="auto">
          <a:xfrm>
            <a:off x="2895600" y="457200"/>
            <a:ext cx="2971800" cy="1285876"/>
          </a:xfrm>
          <a:prstGeom prst="rect">
            <a:avLst/>
          </a:prstGeom>
          <a:noFill/>
        </p:spPr>
      </p:pic>
      <p:pic>
        <p:nvPicPr>
          <p:cNvPr id="1030" name="Picture 6" descr="Put the cabbage shreds in a glass or ceramic crock.">
            <a:hlinkClick r:id="rId6" tooltip="Put the cabbage shreds in a glass or ceramic crock."/>
          </p:cNvPr>
          <p:cNvPicPr>
            <a:picLocks noChangeAspect="1" noChangeArrowheads="1"/>
          </p:cNvPicPr>
          <p:nvPr/>
        </p:nvPicPr>
        <p:blipFill>
          <a:blip r:embed="rId7"/>
          <a:srcRect/>
          <a:stretch>
            <a:fillRect/>
          </a:stretch>
        </p:blipFill>
        <p:spPr bwMode="auto">
          <a:xfrm>
            <a:off x="7010400" y="457200"/>
            <a:ext cx="1714500" cy="1285876"/>
          </a:xfrm>
          <a:prstGeom prst="rect">
            <a:avLst/>
          </a:prstGeom>
          <a:noFill/>
        </p:spPr>
      </p:pic>
      <p:pic>
        <p:nvPicPr>
          <p:cNvPr id="1032" name="Picture 8" descr="Sprinkle the salt onto the shreds.">
            <a:hlinkClick r:id="rId8" tooltip="Sprinkle the salt onto the shreds."/>
          </p:cNvPr>
          <p:cNvPicPr>
            <a:picLocks noChangeAspect="1" noChangeArrowheads="1"/>
          </p:cNvPicPr>
          <p:nvPr/>
        </p:nvPicPr>
        <p:blipFill>
          <a:blip r:embed="rId9"/>
          <a:srcRect/>
          <a:stretch>
            <a:fillRect/>
          </a:stretch>
        </p:blipFill>
        <p:spPr bwMode="auto">
          <a:xfrm>
            <a:off x="533400" y="3200400"/>
            <a:ext cx="1714500" cy="1285876"/>
          </a:xfrm>
          <a:prstGeom prst="rect">
            <a:avLst/>
          </a:prstGeom>
          <a:noFill/>
        </p:spPr>
      </p:pic>
      <p:pic>
        <p:nvPicPr>
          <p:cNvPr id="1034" name="Picture 10" descr="Mix the salt in, and let the cabbage wilt for about an hour.">
            <a:hlinkClick r:id="rId10" tooltip="Mix the salt in, and let the cabbage wilt for about an hour."/>
          </p:cNvPr>
          <p:cNvPicPr>
            <a:picLocks noChangeAspect="1" noChangeArrowheads="1"/>
          </p:cNvPicPr>
          <p:nvPr/>
        </p:nvPicPr>
        <p:blipFill>
          <a:blip r:embed="rId11"/>
          <a:srcRect/>
          <a:stretch>
            <a:fillRect/>
          </a:stretch>
        </p:blipFill>
        <p:spPr bwMode="auto">
          <a:xfrm>
            <a:off x="3276600" y="2743200"/>
            <a:ext cx="1714500" cy="2286001"/>
          </a:xfrm>
          <a:prstGeom prst="rect">
            <a:avLst/>
          </a:prstGeom>
          <a:noFill/>
        </p:spPr>
      </p:pic>
      <p:pic>
        <p:nvPicPr>
          <p:cNvPr id="1036" name="Picture 12" descr="Compact the shreds, and see how much liquid there is.">
            <a:hlinkClick r:id="rId12" tooltip="Compact the shreds, and see how much liquid there is."/>
          </p:cNvPr>
          <p:cNvPicPr>
            <a:picLocks noChangeAspect="1" noChangeArrowheads="1"/>
          </p:cNvPicPr>
          <p:nvPr/>
        </p:nvPicPr>
        <p:blipFill>
          <a:blip r:embed="rId13"/>
          <a:srcRect/>
          <a:stretch>
            <a:fillRect/>
          </a:stretch>
        </p:blipFill>
        <p:spPr bwMode="auto">
          <a:xfrm>
            <a:off x="5867400" y="2743200"/>
            <a:ext cx="2438400" cy="2286000"/>
          </a:xfrm>
          <a:prstGeom prst="rect">
            <a:avLst/>
          </a:prstGeom>
          <a:noFill/>
        </p:spPr>
      </p:pic>
      <p:sp>
        <p:nvSpPr>
          <p:cNvPr id="11" name="TextBox 10"/>
          <p:cNvSpPr txBox="1"/>
          <p:nvPr/>
        </p:nvSpPr>
        <p:spPr>
          <a:xfrm>
            <a:off x="533400" y="2133600"/>
            <a:ext cx="2133600" cy="369332"/>
          </a:xfrm>
          <a:prstGeom prst="rect">
            <a:avLst/>
          </a:prstGeom>
          <a:noFill/>
        </p:spPr>
        <p:txBody>
          <a:bodyPr wrap="square" rtlCol="0">
            <a:spAutoFit/>
          </a:bodyPr>
          <a:lstStyle/>
          <a:p>
            <a:r>
              <a:rPr lang="en-US" b="1" dirty="0" smtClean="0">
                <a:solidFill>
                  <a:srgbClr val="FF0000"/>
                </a:solidFill>
              </a:rPr>
              <a:t>De-core the cabbage</a:t>
            </a:r>
            <a:endParaRPr lang="en-US" b="1" dirty="0">
              <a:solidFill>
                <a:srgbClr val="FF0000"/>
              </a:solidFill>
            </a:endParaRPr>
          </a:p>
        </p:txBody>
      </p:sp>
      <p:sp>
        <p:nvSpPr>
          <p:cNvPr id="12" name="TextBox 11"/>
          <p:cNvSpPr txBox="1"/>
          <p:nvPr/>
        </p:nvSpPr>
        <p:spPr>
          <a:xfrm>
            <a:off x="3048000" y="1981200"/>
            <a:ext cx="3200400" cy="369332"/>
          </a:xfrm>
          <a:prstGeom prst="rect">
            <a:avLst/>
          </a:prstGeom>
          <a:noFill/>
        </p:spPr>
        <p:txBody>
          <a:bodyPr wrap="square" rtlCol="0">
            <a:spAutoFit/>
          </a:bodyPr>
          <a:lstStyle/>
          <a:p>
            <a:r>
              <a:rPr lang="en-US" b="1" dirty="0" smtClean="0">
                <a:solidFill>
                  <a:srgbClr val="FF0000"/>
                </a:solidFill>
              </a:rPr>
              <a:t>slice the cabbage into shreds</a:t>
            </a:r>
            <a:endParaRPr lang="en-US" b="1" dirty="0">
              <a:solidFill>
                <a:srgbClr val="FF0000"/>
              </a:solidFill>
            </a:endParaRPr>
          </a:p>
        </p:txBody>
      </p:sp>
      <p:sp>
        <p:nvSpPr>
          <p:cNvPr id="13" name="TextBox 12"/>
          <p:cNvSpPr txBox="1"/>
          <p:nvPr/>
        </p:nvSpPr>
        <p:spPr>
          <a:xfrm>
            <a:off x="6553200" y="1828800"/>
            <a:ext cx="2209800" cy="923330"/>
          </a:xfrm>
          <a:prstGeom prst="rect">
            <a:avLst/>
          </a:prstGeom>
          <a:noFill/>
        </p:spPr>
        <p:txBody>
          <a:bodyPr wrap="square" rtlCol="0">
            <a:spAutoFit/>
          </a:bodyPr>
          <a:lstStyle/>
          <a:p>
            <a:r>
              <a:rPr lang="en-US" b="1" dirty="0" smtClean="0">
                <a:solidFill>
                  <a:srgbClr val="FF0000"/>
                </a:solidFill>
              </a:rPr>
              <a:t>Put the cabbage shreds in a glass or ceramic crock.</a:t>
            </a:r>
            <a:endParaRPr lang="en-US" b="1" dirty="0">
              <a:solidFill>
                <a:srgbClr val="FF0000"/>
              </a:solidFill>
            </a:endParaRPr>
          </a:p>
        </p:txBody>
      </p:sp>
      <p:sp>
        <p:nvSpPr>
          <p:cNvPr id="14" name="TextBox 13"/>
          <p:cNvSpPr txBox="1"/>
          <p:nvPr/>
        </p:nvSpPr>
        <p:spPr>
          <a:xfrm>
            <a:off x="457200" y="4876800"/>
            <a:ext cx="1752600" cy="646331"/>
          </a:xfrm>
          <a:prstGeom prst="rect">
            <a:avLst/>
          </a:prstGeom>
          <a:noFill/>
        </p:spPr>
        <p:txBody>
          <a:bodyPr wrap="square" rtlCol="0">
            <a:spAutoFit/>
          </a:bodyPr>
          <a:lstStyle/>
          <a:p>
            <a:r>
              <a:rPr lang="en-US" b="1" dirty="0" smtClean="0">
                <a:solidFill>
                  <a:srgbClr val="FF0000"/>
                </a:solidFill>
              </a:rPr>
              <a:t>Sprinkle the salt onto the shreds.</a:t>
            </a:r>
            <a:endParaRPr lang="en-US" b="1" dirty="0">
              <a:solidFill>
                <a:srgbClr val="FF0000"/>
              </a:solidFill>
            </a:endParaRPr>
          </a:p>
        </p:txBody>
      </p:sp>
      <p:sp>
        <p:nvSpPr>
          <p:cNvPr id="15" name="TextBox 14"/>
          <p:cNvSpPr txBox="1"/>
          <p:nvPr/>
        </p:nvSpPr>
        <p:spPr>
          <a:xfrm>
            <a:off x="2743200" y="5334000"/>
            <a:ext cx="2667000" cy="923330"/>
          </a:xfrm>
          <a:prstGeom prst="rect">
            <a:avLst/>
          </a:prstGeom>
          <a:noFill/>
        </p:spPr>
        <p:txBody>
          <a:bodyPr wrap="square" rtlCol="0">
            <a:spAutoFit/>
          </a:bodyPr>
          <a:lstStyle/>
          <a:p>
            <a:r>
              <a:rPr lang="en-US" b="1" dirty="0" smtClean="0">
                <a:solidFill>
                  <a:srgbClr val="FF0000"/>
                </a:solidFill>
              </a:rPr>
              <a:t>Mix the salt in, and let the cabbage wilt for about an hour.</a:t>
            </a:r>
            <a:endParaRPr lang="en-US" b="1" dirty="0">
              <a:solidFill>
                <a:srgbClr val="FF0000"/>
              </a:solidFill>
            </a:endParaRPr>
          </a:p>
        </p:txBody>
      </p:sp>
      <p:sp>
        <p:nvSpPr>
          <p:cNvPr id="16" name="TextBox 15"/>
          <p:cNvSpPr txBox="1"/>
          <p:nvPr/>
        </p:nvSpPr>
        <p:spPr>
          <a:xfrm>
            <a:off x="5943600" y="5486400"/>
            <a:ext cx="2667000" cy="923330"/>
          </a:xfrm>
          <a:prstGeom prst="rect">
            <a:avLst/>
          </a:prstGeom>
          <a:noFill/>
        </p:spPr>
        <p:txBody>
          <a:bodyPr wrap="square" rtlCol="0">
            <a:spAutoFit/>
          </a:bodyPr>
          <a:lstStyle/>
          <a:p>
            <a:r>
              <a:rPr lang="en-US" b="1" dirty="0" smtClean="0">
                <a:solidFill>
                  <a:srgbClr val="FF0000"/>
                </a:solidFill>
              </a:rPr>
              <a:t>Compact the shreds, and see how much liquid there is.</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descr="I want to be alone.">
            <a:hlinkClick r:id="rId2" tooltip="I want to be alone."/>
          </p:cNvPr>
          <p:cNvPicPr>
            <a:picLocks noChangeAspect="1" noChangeArrowheads="1"/>
          </p:cNvPicPr>
          <p:nvPr/>
        </p:nvPicPr>
        <p:blipFill>
          <a:blip r:embed="rId3"/>
          <a:srcRect/>
          <a:stretch>
            <a:fillRect/>
          </a:stretch>
        </p:blipFill>
        <p:spPr bwMode="auto">
          <a:xfrm>
            <a:off x="228600" y="304800"/>
            <a:ext cx="2438400" cy="3429000"/>
          </a:xfrm>
          <a:prstGeom prst="rect">
            <a:avLst/>
          </a:prstGeom>
          <a:noFill/>
        </p:spPr>
      </p:pic>
      <p:sp>
        <p:nvSpPr>
          <p:cNvPr id="4" name="TextBox 3"/>
          <p:cNvSpPr txBox="1"/>
          <p:nvPr/>
        </p:nvSpPr>
        <p:spPr>
          <a:xfrm>
            <a:off x="533400" y="4038600"/>
            <a:ext cx="1981200" cy="1477328"/>
          </a:xfrm>
          <a:prstGeom prst="rect">
            <a:avLst/>
          </a:prstGeom>
          <a:noFill/>
        </p:spPr>
        <p:txBody>
          <a:bodyPr wrap="square" rtlCol="0">
            <a:spAutoFit/>
          </a:bodyPr>
          <a:lstStyle/>
          <a:p>
            <a:r>
              <a:rPr lang="en-US" b="1" dirty="0" smtClean="0">
                <a:solidFill>
                  <a:srgbClr val="FF0000"/>
                </a:solidFill>
              </a:rPr>
              <a:t>Using a plate and a weight, weigh down the cabbage to keep it under the liquid. </a:t>
            </a:r>
            <a:endParaRPr lang="en-US" b="1" dirty="0">
              <a:solidFill>
                <a:srgbClr val="FF0000"/>
              </a:solidFill>
            </a:endParaRPr>
          </a:p>
        </p:txBody>
      </p:sp>
      <p:pic>
        <p:nvPicPr>
          <p:cNvPr id="6" name="Picture 2" descr="I want to be alone.">
            <a:hlinkClick r:id="rId2" tooltip="I want to be alone."/>
          </p:cNvPr>
          <p:cNvPicPr>
            <a:picLocks noChangeAspect="1" noChangeArrowheads="1"/>
          </p:cNvPicPr>
          <p:nvPr/>
        </p:nvPicPr>
        <p:blipFill>
          <a:blip r:embed="rId3"/>
          <a:srcRect/>
          <a:stretch>
            <a:fillRect/>
          </a:stretch>
        </p:blipFill>
        <p:spPr bwMode="auto">
          <a:xfrm>
            <a:off x="914400" y="304800"/>
            <a:ext cx="2438400" cy="3429000"/>
          </a:xfrm>
          <a:prstGeom prst="rect">
            <a:avLst/>
          </a:prstGeom>
          <a:noFill/>
        </p:spPr>
      </p:pic>
      <p:sp>
        <p:nvSpPr>
          <p:cNvPr id="8" name="TextBox 7"/>
          <p:cNvSpPr txBox="1"/>
          <p:nvPr/>
        </p:nvSpPr>
        <p:spPr>
          <a:xfrm>
            <a:off x="3429000" y="1905000"/>
            <a:ext cx="2590800" cy="584775"/>
          </a:xfrm>
          <a:prstGeom prst="rect">
            <a:avLst/>
          </a:prstGeom>
          <a:noFill/>
        </p:spPr>
        <p:txBody>
          <a:bodyPr wrap="square" rtlCol="0">
            <a:spAutoFit/>
          </a:bodyPr>
          <a:lstStyle/>
          <a:p>
            <a:r>
              <a:rPr lang="en-US" sz="3200" b="1" dirty="0" smtClean="0">
                <a:solidFill>
                  <a:srgbClr val="FF0000"/>
                </a:solidFill>
              </a:rPr>
              <a:t>Let it ferment</a:t>
            </a:r>
            <a:endParaRPr lang="en-US" sz="3200" dirty="0">
              <a:solidFill>
                <a:srgbClr val="FF0000"/>
              </a:solidFill>
            </a:endParaRPr>
          </a:p>
        </p:txBody>
      </p:sp>
      <p:pic>
        <p:nvPicPr>
          <p:cNvPr id="57347" name="Picture 3"/>
          <p:cNvPicPr>
            <a:picLocks noChangeAspect="1" noChangeArrowheads="1"/>
          </p:cNvPicPr>
          <p:nvPr/>
        </p:nvPicPr>
        <p:blipFill>
          <a:blip r:embed="rId4"/>
          <a:srcRect/>
          <a:stretch>
            <a:fillRect/>
          </a:stretch>
        </p:blipFill>
        <p:spPr bwMode="auto">
          <a:xfrm>
            <a:off x="6096000" y="762000"/>
            <a:ext cx="2743200" cy="2971800"/>
          </a:xfrm>
          <a:prstGeom prst="rect">
            <a:avLst/>
          </a:prstGeom>
          <a:noFill/>
          <a:ln w="9525">
            <a:noFill/>
            <a:miter lim="800000"/>
            <a:headEnd/>
            <a:tailEnd/>
          </a:ln>
          <a:effectLst/>
        </p:spPr>
      </p:pic>
      <p:sp>
        <p:nvSpPr>
          <p:cNvPr id="11" name="TextBox 10"/>
          <p:cNvSpPr txBox="1"/>
          <p:nvPr/>
        </p:nvSpPr>
        <p:spPr>
          <a:xfrm>
            <a:off x="6019800" y="4267200"/>
            <a:ext cx="2667000" cy="646331"/>
          </a:xfrm>
          <a:prstGeom prst="rect">
            <a:avLst/>
          </a:prstGeom>
          <a:noFill/>
        </p:spPr>
        <p:txBody>
          <a:bodyPr wrap="square" rtlCol="0">
            <a:spAutoFit/>
          </a:bodyPr>
          <a:lstStyle/>
          <a:p>
            <a:r>
              <a:rPr lang="en-US" sz="3600" b="1" dirty="0" smtClean="0">
                <a:solidFill>
                  <a:srgbClr val="FF0000"/>
                </a:solidFill>
              </a:rPr>
              <a:t>Sauerkraut</a:t>
            </a:r>
            <a:endParaRPr lang="en-US" sz="3600" b="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dirty="0">
                <a:solidFill>
                  <a:srgbClr val="FF0000"/>
                </a:solidFill>
              </a:rPr>
              <a:t>1) </a:t>
            </a:r>
            <a:r>
              <a:rPr lang="en-US" b="1" u="sng" dirty="0">
                <a:solidFill>
                  <a:srgbClr val="FF0000"/>
                </a:solidFill>
              </a:rPr>
              <a:t>From Sewage</a:t>
            </a:r>
            <a:r>
              <a:rPr lang="en-US" u="sng" dirty="0">
                <a:solidFill>
                  <a:srgbClr val="FF0000"/>
                </a:solidFill>
              </a:rPr>
              <a:t> </a:t>
            </a:r>
            <a:r>
              <a:rPr lang="en-US" dirty="0"/>
              <a:t>– </a:t>
            </a:r>
          </a:p>
          <a:p>
            <a:r>
              <a:rPr lang="en-US" b="1" dirty="0">
                <a:solidFill>
                  <a:srgbClr val="7030A0"/>
                </a:solidFill>
              </a:rPr>
              <a:t>The domestic sewage contains human pathogens especially those causing gastrointestinal diseases and large number of other microorganisms. </a:t>
            </a:r>
            <a:endParaRPr lang="en-US" b="1" dirty="0" smtClean="0">
              <a:solidFill>
                <a:srgbClr val="7030A0"/>
              </a:solidFill>
            </a:endParaRPr>
          </a:p>
          <a:p>
            <a:r>
              <a:rPr lang="en-US" b="1" dirty="0" smtClean="0">
                <a:solidFill>
                  <a:srgbClr val="7030A0"/>
                </a:solidFill>
              </a:rPr>
              <a:t>When </a:t>
            </a:r>
            <a:r>
              <a:rPr lang="en-US" b="1" dirty="0">
                <a:solidFill>
                  <a:srgbClr val="7030A0"/>
                </a:solidFill>
              </a:rPr>
              <a:t>sewage is used to fertilize the plant crops, there is a chance that raw plant food will be contaminated with human pathogens and others. </a:t>
            </a:r>
            <a:endParaRPr lang="en-US" b="1" dirty="0" smtClean="0">
              <a:solidFill>
                <a:srgbClr val="7030A0"/>
              </a:solidFill>
            </a:endParaRPr>
          </a:p>
          <a:p>
            <a:r>
              <a:rPr lang="en-US" b="1" dirty="0" smtClean="0">
                <a:solidFill>
                  <a:srgbClr val="7030A0"/>
                </a:solidFill>
              </a:rPr>
              <a:t>Natural </a:t>
            </a:r>
            <a:r>
              <a:rPr lang="en-US" b="1" dirty="0">
                <a:solidFill>
                  <a:srgbClr val="7030A0"/>
                </a:solidFill>
              </a:rPr>
              <a:t>water contaminated with sewage contributes their microorganisms to seafood’s such as shellfish, fish, prawns etc.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en-US" dirty="0">
                <a:solidFill>
                  <a:srgbClr val="FF0000"/>
                </a:solidFill>
              </a:rPr>
              <a:t>2) </a:t>
            </a:r>
            <a:r>
              <a:rPr lang="en-US" b="1" u="sng" dirty="0">
                <a:solidFill>
                  <a:srgbClr val="FF0000"/>
                </a:solidFill>
              </a:rPr>
              <a:t>From Soil</a:t>
            </a:r>
            <a:r>
              <a:rPr lang="en-US" u="sng" dirty="0">
                <a:solidFill>
                  <a:srgbClr val="FF0000"/>
                </a:solidFill>
              </a:rPr>
              <a:t> </a:t>
            </a:r>
            <a:r>
              <a:rPr lang="en-US" dirty="0">
                <a:solidFill>
                  <a:srgbClr val="FF0000"/>
                </a:solidFill>
              </a:rPr>
              <a:t>– </a:t>
            </a:r>
          </a:p>
          <a:p>
            <a:r>
              <a:rPr lang="en-US" b="1" dirty="0">
                <a:solidFill>
                  <a:srgbClr val="7030A0"/>
                </a:solidFill>
              </a:rPr>
              <a:t>The soil contains the great variety of microorganisms. </a:t>
            </a:r>
            <a:endParaRPr lang="en-US" b="1" dirty="0" smtClean="0">
              <a:solidFill>
                <a:srgbClr val="7030A0"/>
              </a:solidFill>
            </a:endParaRPr>
          </a:p>
          <a:p>
            <a:r>
              <a:rPr lang="en-US" b="1" dirty="0" smtClean="0">
                <a:solidFill>
                  <a:srgbClr val="7030A0"/>
                </a:solidFill>
              </a:rPr>
              <a:t>The </a:t>
            </a:r>
            <a:r>
              <a:rPr lang="en-US" b="1" dirty="0">
                <a:solidFill>
                  <a:srgbClr val="7030A0"/>
                </a:solidFill>
              </a:rPr>
              <a:t>soil contaminates the surfaces of the plants growing on or in them, and the surfaces of animal roaming over the land. </a:t>
            </a:r>
            <a:endParaRPr lang="en-US" b="1" dirty="0" smtClean="0">
              <a:solidFill>
                <a:srgbClr val="7030A0"/>
              </a:solidFill>
            </a:endParaRPr>
          </a:p>
          <a:p>
            <a:r>
              <a:rPr lang="en-US" b="1" dirty="0" smtClean="0">
                <a:solidFill>
                  <a:srgbClr val="7030A0"/>
                </a:solidFill>
              </a:rPr>
              <a:t>Root </a:t>
            </a:r>
            <a:r>
              <a:rPr lang="en-US" b="1" dirty="0">
                <a:solidFill>
                  <a:srgbClr val="7030A0"/>
                </a:solidFill>
              </a:rPr>
              <a:t>crops such as potatoes, beets, carrots etc are coated with soil microorganisms. </a:t>
            </a:r>
            <a:endParaRPr lang="en-US" b="1" dirty="0" smtClean="0">
              <a:solidFill>
                <a:srgbClr val="7030A0"/>
              </a:solidFill>
            </a:endParaRPr>
          </a:p>
          <a:p>
            <a:r>
              <a:rPr lang="en-US" b="1" dirty="0" smtClean="0">
                <a:solidFill>
                  <a:srgbClr val="7030A0"/>
                </a:solidFill>
              </a:rPr>
              <a:t>Low </a:t>
            </a:r>
            <a:r>
              <a:rPr lang="en-US" b="1" dirty="0">
                <a:solidFill>
                  <a:srgbClr val="7030A0"/>
                </a:solidFill>
              </a:rPr>
              <a:t>growing leafy vegetables such as lettuce (spinach) and cabbage are also heavily contaminated with soil microorganisms.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b="1" dirty="0">
                <a:solidFill>
                  <a:srgbClr val="FF0000"/>
                </a:solidFill>
              </a:rPr>
              <a:t>3) </a:t>
            </a:r>
            <a:r>
              <a:rPr lang="en-US" b="1" u="sng" dirty="0">
                <a:solidFill>
                  <a:srgbClr val="FF0000"/>
                </a:solidFill>
              </a:rPr>
              <a:t>From Water</a:t>
            </a:r>
            <a:r>
              <a:rPr lang="en-US" u="sng" dirty="0">
                <a:solidFill>
                  <a:srgbClr val="FF0000"/>
                </a:solidFill>
              </a:rPr>
              <a:t> </a:t>
            </a:r>
            <a:r>
              <a:rPr lang="en-US" dirty="0">
                <a:solidFill>
                  <a:srgbClr val="FF0000"/>
                </a:solidFill>
              </a:rPr>
              <a:t>– </a:t>
            </a:r>
          </a:p>
          <a:p>
            <a:r>
              <a:rPr lang="en-US" b="1" dirty="0">
                <a:solidFill>
                  <a:srgbClr val="7030A0"/>
                </a:solidFill>
              </a:rPr>
              <a:t>Natural water contains its natural flora plus microorganisms from soil, animal and sewage</a:t>
            </a:r>
            <a:r>
              <a:rPr lang="en-US" b="1" dirty="0" smtClean="0">
                <a:solidFill>
                  <a:srgbClr val="7030A0"/>
                </a:solidFill>
              </a:rPr>
              <a:t>.</a:t>
            </a:r>
          </a:p>
          <a:p>
            <a:r>
              <a:rPr lang="en-US" b="1" dirty="0" smtClean="0">
                <a:solidFill>
                  <a:srgbClr val="7030A0"/>
                </a:solidFill>
              </a:rPr>
              <a:t>Water </a:t>
            </a:r>
            <a:r>
              <a:rPr lang="en-US" b="1" dirty="0">
                <a:solidFill>
                  <a:srgbClr val="7030A0"/>
                </a:solidFill>
              </a:rPr>
              <a:t>is used as an ingredient, for washing foods, for cooling heated foods, cleaning of containers etc. </a:t>
            </a:r>
            <a:endParaRPr lang="en-US" b="1" dirty="0" smtClean="0">
              <a:solidFill>
                <a:srgbClr val="7030A0"/>
              </a:solidFill>
            </a:endParaRPr>
          </a:p>
          <a:p>
            <a:r>
              <a:rPr lang="en-US" b="1" dirty="0" smtClean="0">
                <a:solidFill>
                  <a:srgbClr val="7030A0"/>
                </a:solidFill>
              </a:rPr>
              <a:t>During </a:t>
            </a:r>
            <a:r>
              <a:rPr lang="en-US" b="1" dirty="0">
                <a:solidFill>
                  <a:srgbClr val="7030A0"/>
                </a:solidFill>
              </a:rPr>
              <a:t>these operations water contaminates the plant foods and animal foods.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lstStyle/>
          <a:p>
            <a:r>
              <a:rPr lang="en-US" b="1" dirty="0">
                <a:solidFill>
                  <a:srgbClr val="FF0000"/>
                </a:solidFill>
              </a:rPr>
              <a:t>4) </a:t>
            </a:r>
            <a:r>
              <a:rPr lang="en-US" b="1" u="sng" dirty="0">
                <a:solidFill>
                  <a:srgbClr val="FF0000"/>
                </a:solidFill>
              </a:rPr>
              <a:t>From Air</a:t>
            </a:r>
            <a:r>
              <a:rPr lang="en-US" u="sng" dirty="0">
                <a:solidFill>
                  <a:srgbClr val="FF0000"/>
                </a:solidFill>
              </a:rPr>
              <a:t> </a:t>
            </a:r>
            <a:r>
              <a:rPr lang="en-US" dirty="0">
                <a:solidFill>
                  <a:srgbClr val="FF0000"/>
                </a:solidFill>
              </a:rPr>
              <a:t>– </a:t>
            </a:r>
          </a:p>
          <a:p>
            <a:r>
              <a:rPr lang="en-US" b="1" dirty="0">
                <a:solidFill>
                  <a:srgbClr val="7030A0"/>
                </a:solidFill>
              </a:rPr>
              <a:t>Air may contain several spoilage organisms and disease producing organisms. </a:t>
            </a:r>
            <a:endParaRPr lang="en-US" b="1" dirty="0" smtClean="0">
              <a:solidFill>
                <a:srgbClr val="7030A0"/>
              </a:solidFill>
            </a:endParaRPr>
          </a:p>
          <a:p>
            <a:r>
              <a:rPr lang="en-US" b="1" dirty="0" smtClean="0">
                <a:solidFill>
                  <a:srgbClr val="7030A0"/>
                </a:solidFill>
              </a:rPr>
              <a:t>Air </a:t>
            </a:r>
            <a:r>
              <a:rPr lang="en-US" b="1" dirty="0">
                <a:solidFill>
                  <a:srgbClr val="7030A0"/>
                </a:solidFill>
              </a:rPr>
              <a:t>microorganisms contaminate plant and animal foods.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4247</Words>
  <Application>Microsoft Office PowerPoint</Application>
  <PresentationFormat>On-screen Show (4:3)</PresentationFormat>
  <Paragraphs>354</Paragraphs>
  <Slides>51</Slides>
  <Notes>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Office Theme</vt:lpstr>
      <vt:lpstr>Food Microbiology</vt:lpstr>
      <vt:lpstr>PowerPoint Presentation</vt:lpstr>
      <vt:lpstr>PowerPoint Presentation</vt:lpstr>
      <vt:lpstr>Classification of food</vt:lpstr>
      <vt:lpstr>Sources of Contamination Of Fresh Foods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Preservation of Foods: </vt:lpstr>
      <vt:lpstr> 1) Preservation Of Food By Heat (High Temperature)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Preservation of food by Low Temperature</vt:lpstr>
      <vt:lpstr>PowerPoint Presentation</vt:lpstr>
      <vt:lpstr>PowerPoint Presentation</vt:lpstr>
      <vt:lpstr>PowerPoint Presentation</vt:lpstr>
      <vt:lpstr>PowerPoint Presentation</vt:lpstr>
      <vt:lpstr>PowerPoint Presentation</vt:lpstr>
      <vt:lpstr>PowerPoint Presentation</vt:lpstr>
      <vt:lpstr> Preservation of Food By High Osmotic Pressure:- </vt:lpstr>
      <vt:lpstr>PowerPoint Presentation</vt:lpstr>
      <vt:lpstr>PowerPoint Presentation</vt:lpstr>
      <vt:lpstr>Preservation Of Food By Radiations (Radappertization)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Fermented Foods </vt:lpstr>
      <vt:lpstr>PowerPoint Presentation</vt:lpstr>
      <vt:lpstr>PowerPoint Presentation</vt:lpstr>
      <vt:lpstr>IDLI</vt:lpstr>
      <vt:lpstr>PowerPoint Presentation</vt:lpstr>
      <vt:lpstr>PowerPoint Presentation</vt:lpstr>
      <vt:lpstr> Sauerkraut  </vt:lpstr>
      <vt:lpstr>PowerPoint Presentation</vt:lpstr>
      <vt:lpstr>PowerPoint Presentation</vt:lpstr>
      <vt:lpstr>PowerPoint Presentation</vt:lpstr>
      <vt:lpstr>PowerPoint Presentation</vt:lpstr>
      <vt:lpstr>PowerPoint Presentation</vt:lpstr>
    </vt:vector>
  </TitlesOfParts>
  <Company>india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Sources of contamination of fresh foods </dc:title>
  <dc:creator>user</dc:creator>
  <cp:lastModifiedBy>HP</cp:lastModifiedBy>
  <cp:revision>60</cp:revision>
  <dcterms:created xsi:type="dcterms:W3CDTF">2013-02-06T06:59:49Z</dcterms:created>
  <dcterms:modified xsi:type="dcterms:W3CDTF">2021-10-08T06:21:44Z</dcterms:modified>
</cp:coreProperties>
</file>